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63" r:id="rId2"/>
    <p:sldId id="256" r:id="rId3"/>
    <p:sldId id="267" r:id="rId4"/>
    <p:sldId id="312" r:id="rId5"/>
    <p:sldId id="257" r:id="rId6"/>
    <p:sldId id="265" r:id="rId7"/>
    <p:sldId id="313" r:id="rId8"/>
    <p:sldId id="329" r:id="rId9"/>
    <p:sldId id="333" r:id="rId10"/>
    <p:sldId id="337" r:id="rId11"/>
    <p:sldId id="334" r:id="rId12"/>
    <p:sldId id="260" r:id="rId13"/>
    <p:sldId id="330" r:id="rId14"/>
    <p:sldId id="258" r:id="rId15"/>
    <p:sldId id="335" r:id="rId16"/>
    <p:sldId id="336" r:id="rId17"/>
    <p:sldId id="266" r:id="rId18"/>
    <p:sldId id="262" r:id="rId19"/>
    <p:sldId id="338" r:id="rId20"/>
    <p:sldId id="339" r:id="rId21"/>
    <p:sldId id="341" r:id="rId22"/>
    <p:sldId id="342" r:id="rId23"/>
    <p:sldId id="269" r:id="rId24"/>
    <p:sldId id="281" r:id="rId25"/>
    <p:sldId id="282" r:id="rId26"/>
    <p:sldId id="325" r:id="rId27"/>
    <p:sldId id="280" r:id="rId28"/>
    <p:sldId id="326" r:id="rId29"/>
    <p:sldId id="327" r:id="rId30"/>
    <p:sldId id="328" r:id="rId31"/>
    <p:sldId id="275" r:id="rId32"/>
    <p:sldId id="270" r:id="rId33"/>
    <p:sldId id="323" r:id="rId34"/>
    <p:sldId id="299" r:id="rId35"/>
    <p:sldId id="300" r:id="rId36"/>
    <p:sldId id="302" r:id="rId37"/>
    <p:sldId id="303" r:id="rId38"/>
    <p:sldId id="311" r:id="rId39"/>
    <p:sldId id="301" r:id="rId40"/>
    <p:sldId id="279" r:id="rId41"/>
    <p:sldId id="284" r:id="rId42"/>
    <p:sldId id="308" r:id="rId43"/>
    <p:sldId id="272" r:id="rId44"/>
    <p:sldId id="276" r:id="rId45"/>
    <p:sldId id="273" r:id="rId46"/>
    <p:sldId id="285" r:id="rId47"/>
    <p:sldId id="286" r:id="rId48"/>
    <p:sldId id="274" r:id="rId49"/>
    <p:sldId id="310" r:id="rId50"/>
    <p:sldId id="277" r:id="rId51"/>
    <p:sldId id="309" r:id="rId52"/>
    <p:sldId id="288" r:id="rId53"/>
    <p:sldId id="315" r:id="rId54"/>
    <p:sldId id="314" r:id="rId55"/>
  </p:sldIdLst>
  <p:sldSz cx="10693400" cy="7556500"/>
  <p:notesSz cx="994568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DDBBB-4489-4A86-961B-BADB58D4A848}" v="8" dt="2020-10-08T16:58:00.4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7" d="100"/>
          <a:sy n="57" d="100"/>
        </p:scale>
        <p:origin x="1264" y="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par région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69-4F41-83B4-2E76281E9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69-4F41-83B4-2E76281E9D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69-4F41-83B4-2E76281E9D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69-4F41-83B4-2E76281E9D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69-4F41-83B4-2E76281E9D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69-4F41-83B4-2E76281E9D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E69-4F41-83B4-2E76281E9D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69-4F41-83B4-2E76281E9D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69-4F41-83B4-2E76281E9D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69-4F41-83B4-2E76281E9DF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5275D8-37E0-40BF-92D2-B18E9EBE85E5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69-4F41-83B4-2E76281E9DF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69-4F41-83B4-2E76281E9DF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E69-4F41-83B4-2E76281E9DF0}"/>
                </c:ext>
              </c:extLst>
            </c:dLbl>
            <c:dLbl>
              <c:idx val="6"/>
              <c:layout>
                <c:manualLayout>
                  <c:x val="-5.5555555555555558E-3"/>
                  <c:y val="-3.2407407407407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69-4F41-83B4-2E76281E9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Feuil1!$E$41:$E$47</c:f>
              <c:strCache>
                <c:ptCount val="7"/>
                <c:pt idx="0">
                  <c:v>Nord est</c:v>
                </c:pt>
                <c:pt idx="1">
                  <c:v>Nord ouest</c:v>
                </c:pt>
                <c:pt idx="2">
                  <c:v>sud ouest</c:v>
                </c:pt>
                <c:pt idx="3">
                  <c:v>sud est</c:v>
                </c:pt>
                <c:pt idx="4">
                  <c:v>Paris</c:v>
                </c:pt>
                <c:pt idx="5">
                  <c:v>centre</c:v>
                </c:pt>
                <c:pt idx="6">
                  <c:v>SOS</c:v>
                </c:pt>
              </c:strCache>
            </c:strRef>
          </c:cat>
          <c:val>
            <c:numRef>
              <c:f>Feuil1!$F$41:$F$47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22</c:v>
                </c:pt>
                <c:pt idx="3">
                  <c:v>69</c:v>
                </c:pt>
                <c:pt idx="4">
                  <c:v>94</c:v>
                </c:pt>
                <c:pt idx="5">
                  <c:v>12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69-4F41-83B4-2E76281E9D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stages RSFE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Feuil1!$A$1:$A$5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Feuil1!$B$1:$B$5</c:f>
              <c:numCache>
                <c:formatCode>General</c:formatCode>
                <c:ptCount val="5"/>
                <c:pt idx="0">
                  <c:v>50</c:v>
                </c:pt>
                <c:pt idx="1">
                  <c:v>31</c:v>
                </c:pt>
                <c:pt idx="2">
                  <c:v>44</c:v>
                </c:pt>
                <c:pt idx="3">
                  <c:v>48</c:v>
                </c:pt>
                <c:pt idx="4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3-4C67-843D-3F51B0E76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47960"/>
        <c:axId val="518349560"/>
      </c:scatterChart>
      <c:valAx>
        <c:axId val="518347960"/>
        <c:scaling>
          <c:orientation val="minMax"/>
          <c:max val="2019"/>
          <c:min val="2014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349560"/>
        <c:crosses val="autoZero"/>
        <c:crossBetween val="midCat"/>
      </c:valAx>
      <c:valAx>
        <c:axId val="51834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Nombre de stagiares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347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Evolution des stages RSFI</a:t>
            </a:r>
          </a:p>
        </c:rich>
      </c:tx>
      <c:layout>
        <c:manualLayout>
          <c:xMode val="edge"/>
          <c:yMode val="edge"/>
          <c:x val="0.496062335958005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Feuil1!$A$24:$A$28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Feuil1!$B$24:$B$28</c:f>
              <c:numCache>
                <c:formatCode>General</c:formatCode>
                <c:ptCount val="5"/>
                <c:pt idx="0">
                  <c:v>208</c:v>
                </c:pt>
                <c:pt idx="1">
                  <c:v>157</c:v>
                </c:pt>
                <c:pt idx="2">
                  <c:v>170</c:v>
                </c:pt>
                <c:pt idx="3">
                  <c:v>216</c:v>
                </c:pt>
                <c:pt idx="4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9-4F63-B388-681071EA3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672696"/>
        <c:axId val="511674616"/>
      </c:lineChart>
      <c:catAx>
        <c:axId val="511672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1674616"/>
        <c:crosses val="autoZero"/>
        <c:auto val="1"/>
        <c:lblAlgn val="ctr"/>
        <c:lblOffset val="100"/>
        <c:noMultiLvlLbl val="0"/>
      </c:catAx>
      <c:valAx>
        <c:axId val="51167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Nombre de stagiaires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167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2B0C5-21E3-4FBB-8898-708B55468B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FA6028-A091-4331-B5E3-5A304A48BD1A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RSFI : 247 stagiaires</a:t>
          </a:r>
          <a:endParaRPr lang="en-US" dirty="0">
            <a:solidFill>
              <a:schemeClr val="tx1"/>
            </a:solidFill>
          </a:endParaRPr>
        </a:p>
      </dgm:t>
    </dgm:pt>
    <dgm:pt modelId="{AF5F53FA-9E4C-4C35-A938-026F5156A0D8}" type="parTrans" cxnId="{FB0E476E-DC9C-4652-9C3E-25F515EA1364}">
      <dgm:prSet/>
      <dgm:spPr/>
      <dgm:t>
        <a:bodyPr/>
        <a:lstStyle/>
        <a:p>
          <a:endParaRPr lang="en-US"/>
        </a:p>
      </dgm:t>
    </dgm:pt>
    <dgm:pt modelId="{44964978-2CFE-4A60-B57A-9B3D4A935180}" type="sibTrans" cxnId="{FB0E476E-DC9C-4652-9C3E-25F515EA1364}">
      <dgm:prSet/>
      <dgm:spPr/>
      <dgm:t>
        <a:bodyPr/>
        <a:lstStyle/>
        <a:p>
          <a:endParaRPr lang="en-US"/>
        </a:p>
      </dgm:t>
    </dgm:pt>
    <dgm:pt modelId="{9C87DFE5-B922-47D3-ACEB-BAAEDFBCF003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RSFE : 52 stagiaires</a:t>
          </a:r>
          <a:endParaRPr lang="en-US" dirty="0">
            <a:solidFill>
              <a:schemeClr val="tx1"/>
            </a:solidFill>
          </a:endParaRPr>
        </a:p>
      </dgm:t>
    </dgm:pt>
    <dgm:pt modelId="{DA8A0C7C-9AEE-465B-A185-1DCDA792435C}" type="parTrans" cxnId="{AF9AFE1F-5EDB-432E-AC5C-36EDC7E4EF91}">
      <dgm:prSet/>
      <dgm:spPr/>
      <dgm:t>
        <a:bodyPr/>
        <a:lstStyle/>
        <a:p>
          <a:endParaRPr lang="en-US"/>
        </a:p>
      </dgm:t>
    </dgm:pt>
    <dgm:pt modelId="{15A24507-D0FF-4514-8854-BB943076E019}" type="sibTrans" cxnId="{AF9AFE1F-5EDB-432E-AC5C-36EDC7E4EF91}">
      <dgm:prSet/>
      <dgm:spPr/>
      <dgm:t>
        <a:bodyPr/>
        <a:lstStyle/>
        <a:p>
          <a:endParaRPr lang="en-US"/>
        </a:p>
      </dgm:t>
    </dgm:pt>
    <dgm:pt modelId="{47F40188-25FA-4DC7-B247-97F0004B98AE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En progression sur les 2 types de stages</a:t>
          </a:r>
          <a:endParaRPr lang="en-US" dirty="0">
            <a:solidFill>
              <a:schemeClr val="tx1"/>
            </a:solidFill>
          </a:endParaRPr>
        </a:p>
      </dgm:t>
    </dgm:pt>
    <dgm:pt modelId="{B719AC1D-46E2-4DD5-A091-7CFFEE07F76E}" type="parTrans" cxnId="{D0A27ABD-737F-4340-82F1-48943A5BD4F3}">
      <dgm:prSet/>
      <dgm:spPr/>
      <dgm:t>
        <a:bodyPr/>
        <a:lstStyle/>
        <a:p>
          <a:endParaRPr lang="en-US"/>
        </a:p>
      </dgm:t>
    </dgm:pt>
    <dgm:pt modelId="{8FAB7FD6-EFE4-488D-AE21-28B45656C09A}" type="sibTrans" cxnId="{D0A27ABD-737F-4340-82F1-48943A5BD4F3}">
      <dgm:prSet/>
      <dgm:spPr/>
      <dgm:t>
        <a:bodyPr/>
        <a:lstStyle/>
        <a:p>
          <a:endParaRPr lang="en-US"/>
        </a:p>
      </dgm:t>
    </dgm:pt>
    <dgm:pt modelId="{7807156D-2FFF-4C1F-9186-4DFF9EEAD439}" type="pres">
      <dgm:prSet presAssocID="{8EC2B0C5-21E3-4FBB-8898-708B55468B8D}" presName="root" presStyleCnt="0">
        <dgm:presLayoutVars>
          <dgm:dir/>
          <dgm:resizeHandles val="exact"/>
        </dgm:presLayoutVars>
      </dgm:prSet>
      <dgm:spPr/>
    </dgm:pt>
    <dgm:pt modelId="{66A57929-0D64-42A6-8028-4A55589A8AC4}" type="pres">
      <dgm:prSet presAssocID="{08FA6028-A091-4331-B5E3-5A304A48BD1A}" presName="compNode" presStyleCnt="0"/>
      <dgm:spPr/>
    </dgm:pt>
    <dgm:pt modelId="{21F307BC-99C6-4353-91E5-E6DEC68E2716}" type="pres">
      <dgm:prSet presAssocID="{08FA6028-A091-4331-B5E3-5A304A48BD1A}" presName="bgRect" presStyleLbl="bgShp" presStyleIdx="0" presStyleCnt="3"/>
      <dgm:spPr/>
    </dgm:pt>
    <dgm:pt modelId="{F2ACA3E9-44EF-40C5-802E-AF49F8E3479B}" type="pres">
      <dgm:prSet presAssocID="{08FA6028-A091-4331-B5E3-5A304A48BD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B563A21-40CF-43C6-88AE-7B65D8467155}" type="pres">
      <dgm:prSet presAssocID="{08FA6028-A091-4331-B5E3-5A304A48BD1A}" presName="spaceRect" presStyleCnt="0"/>
      <dgm:spPr/>
    </dgm:pt>
    <dgm:pt modelId="{109A0E7E-8183-4BA3-805A-F31EEAB78949}" type="pres">
      <dgm:prSet presAssocID="{08FA6028-A091-4331-B5E3-5A304A48BD1A}" presName="parTx" presStyleLbl="revTx" presStyleIdx="0" presStyleCnt="3">
        <dgm:presLayoutVars>
          <dgm:chMax val="0"/>
          <dgm:chPref val="0"/>
        </dgm:presLayoutVars>
      </dgm:prSet>
      <dgm:spPr/>
    </dgm:pt>
    <dgm:pt modelId="{0E0D9B52-BAD4-41CC-9955-23ABC0E424E3}" type="pres">
      <dgm:prSet presAssocID="{44964978-2CFE-4A60-B57A-9B3D4A935180}" presName="sibTrans" presStyleCnt="0"/>
      <dgm:spPr/>
    </dgm:pt>
    <dgm:pt modelId="{5C74E51B-6B06-41FA-BBB4-BF5241CE7CD9}" type="pres">
      <dgm:prSet presAssocID="{9C87DFE5-B922-47D3-ACEB-BAAEDFBCF003}" presName="compNode" presStyleCnt="0"/>
      <dgm:spPr/>
    </dgm:pt>
    <dgm:pt modelId="{B9792029-05B5-4AEB-B1A7-59AEA3F4F4A1}" type="pres">
      <dgm:prSet presAssocID="{9C87DFE5-B922-47D3-ACEB-BAAEDFBCF003}" presName="bgRect" presStyleLbl="bgShp" presStyleIdx="1" presStyleCnt="3" custLinFactNeighborX="38371" custLinFactNeighborY="9065"/>
      <dgm:spPr/>
    </dgm:pt>
    <dgm:pt modelId="{BD84CFB9-33E8-4FA2-BBC2-4066819AB248}" type="pres">
      <dgm:prSet presAssocID="{9C87DFE5-B922-47D3-ACEB-BAAEDFBCF0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E60FD6E2-07F2-42FE-8BC9-D2F0558CAE41}" type="pres">
      <dgm:prSet presAssocID="{9C87DFE5-B922-47D3-ACEB-BAAEDFBCF003}" presName="spaceRect" presStyleCnt="0"/>
      <dgm:spPr/>
    </dgm:pt>
    <dgm:pt modelId="{A077AFDD-C391-4AC6-8245-17A9623CE711}" type="pres">
      <dgm:prSet presAssocID="{9C87DFE5-B922-47D3-ACEB-BAAEDFBCF003}" presName="parTx" presStyleLbl="revTx" presStyleIdx="1" presStyleCnt="3">
        <dgm:presLayoutVars>
          <dgm:chMax val="0"/>
          <dgm:chPref val="0"/>
        </dgm:presLayoutVars>
      </dgm:prSet>
      <dgm:spPr/>
    </dgm:pt>
    <dgm:pt modelId="{4A22E0B6-36B9-49FF-AD50-C7EC09762B02}" type="pres">
      <dgm:prSet presAssocID="{15A24507-D0FF-4514-8854-BB943076E019}" presName="sibTrans" presStyleCnt="0"/>
      <dgm:spPr/>
    </dgm:pt>
    <dgm:pt modelId="{50F47F9F-127C-4F39-BAA6-E29A70564594}" type="pres">
      <dgm:prSet presAssocID="{47F40188-25FA-4DC7-B247-97F0004B98AE}" presName="compNode" presStyleCnt="0"/>
      <dgm:spPr/>
    </dgm:pt>
    <dgm:pt modelId="{AFD5E12E-FD9A-4472-BC49-96831A76DDB0}" type="pres">
      <dgm:prSet presAssocID="{47F40188-25FA-4DC7-B247-97F0004B98AE}" presName="bgRect" presStyleLbl="bgShp" presStyleIdx="2" presStyleCnt="3"/>
      <dgm:spPr/>
    </dgm:pt>
    <dgm:pt modelId="{3D49BEF9-D977-4DCB-ABC9-84DADDD0942F}" type="pres">
      <dgm:prSet presAssocID="{47F40188-25FA-4DC7-B247-97F0004B98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CD70E2D-8D9D-4159-ABF6-632340F91A21}" type="pres">
      <dgm:prSet presAssocID="{47F40188-25FA-4DC7-B247-97F0004B98AE}" presName="spaceRect" presStyleCnt="0"/>
      <dgm:spPr/>
    </dgm:pt>
    <dgm:pt modelId="{F64E4442-1156-4F27-9BE0-A36D22DF92DD}" type="pres">
      <dgm:prSet presAssocID="{47F40188-25FA-4DC7-B247-97F0004B98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C42E0F-D0A5-4A8B-91F9-9803FF764575}" type="presOf" srcId="{08FA6028-A091-4331-B5E3-5A304A48BD1A}" destId="{109A0E7E-8183-4BA3-805A-F31EEAB78949}" srcOrd="0" destOrd="0" presId="urn:microsoft.com/office/officeart/2018/2/layout/IconVerticalSolidList"/>
    <dgm:cxn modelId="{AF9AFE1F-5EDB-432E-AC5C-36EDC7E4EF91}" srcId="{8EC2B0C5-21E3-4FBB-8898-708B55468B8D}" destId="{9C87DFE5-B922-47D3-ACEB-BAAEDFBCF003}" srcOrd="1" destOrd="0" parTransId="{DA8A0C7C-9AEE-465B-A185-1DCDA792435C}" sibTransId="{15A24507-D0FF-4514-8854-BB943076E019}"/>
    <dgm:cxn modelId="{09DE1C27-D9F8-435F-9BA6-40ED0CB9F8F5}" type="presOf" srcId="{9C87DFE5-B922-47D3-ACEB-BAAEDFBCF003}" destId="{A077AFDD-C391-4AC6-8245-17A9623CE711}" srcOrd="0" destOrd="0" presId="urn:microsoft.com/office/officeart/2018/2/layout/IconVerticalSolidList"/>
    <dgm:cxn modelId="{FB0E476E-DC9C-4652-9C3E-25F515EA1364}" srcId="{8EC2B0C5-21E3-4FBB-8898-708B55468B8D}" destId="{08FA6028-A091-4331-B5E3-5A304A48BD1A}" srcOrd="0" destOrd="0" parTransId="{AF5F53FA-9E4C-4C35-A938-026F5156A0D8}" sibTransId="{44964978-2CFE-4A60-B57A-9B3D4A935180}"/>
    <dgm:cxn modelId="{9417236F-A0E9-4318-85FA-7CD3B800B934}" type="presOf" srcId="{47F40188-25FA-4DC7-B247-97F0004B98AE}" destId="{F64E4442-1156-4F27-9BE0-A36D22DF92DD}" srcOrd="0" destOrd="0" presId="urn:microsoft.com/office/officeart/2018/2/layout/IconVerticalSolidList"/>
    <dgm:cxn modelId="{D9E14C96-6972-4A9E-B292-A55DCB5A213C}" type="presOf" srcId="{8EC2B0C5-21E3-4FBB-8898-708B55468B8D}" destId="{7807156D-2FFF-4C1F-9186-4DFF9EEAD439}" srcOrd="0" destOrd="0" presId="urn:microsoft.com/office/officeart/2018/2/layout/IconVerticalSolidList"/>
    <dgm:cxn modelId="{D0A27ABD-737F-4340-82F1-48943A5BD4F3}" srcId="{8EC2B0C5-21E3-4FBB-8898-708B55468B8D}" destId="{47F40188-25FA-4DC7-B247-97F0004B98AE}" srcOrd="2" destOrd="0" parTransId="{B719AC1D-46E2-4DD5-A091-7CFFEE07F76E}" sibTransId="{8FAB7FD6-EFE4-488D-AE21-28B45656C09A}"/>
    <dgm:cxn modelId="{A3FFA298-911F-46B1-A497-90B06D5C20C3}" type="presParOf" srcId="{7807156D-2FFF-4C1F-9186-4DFF9EEAD439}" destId="{66A57929-0D64-42A6-8028-4A55589A8AC4}" srcOrd="0" destOrd="0" presId="urn:microsoft.com/office/officeart/2018/2/layout/IconVerticalSolidList"/>
    <dgm:cxn modelId="{AEAB0E53-1EF4-47F5-A25E-360B2116E427}" type="presParOf" srcId="{66A57929-0D64-42A6-8028-4A55589A8AC4}" destId="{21F307BC-99C6-4353-91E5-E6DEC68E2716}" srcOrd="0" destOrd="0" presId="urn:microsoft.com/office/officeart/2018/2/layout/IconVerticalSolidList"/>
    <dgm:cxn modelId="{5F0A7601-6687-4363-98C8-D4E775881394}" type="presParOf" srcId="{66A57929-0D64-42A6-8028-4A55589A8AC4}" destId="{F2ACA3E9-44EF-40C5-802E-AF49F8E3479B}" srcOrd="1" destOrd="0" presId="urn:microsoft.com/office/officeart/2018/2/layout/IconVerticalSolidList"/>
    <dgm:cxn modelId="{949D704B-0B30-4FF6-99FC-C557EB5E6272}" type="presParOf" srcId="{66A57929-0D64-42A6-8028-4A55589A8AC4}" destId="{7B563A21-40CF-43C6-88AE-7B65D8467155}" srcOrd="2" destOrd="0" presId="urn:microsoft.com/office/officeart/2018/2/layout/IconVerticalSolidList"/>
    <dgm:cxn modelId="{A722ABA4-B814-4BE0-9B5A-6338EB99FF0B}" type="presParOf" srcId="{66A57929-0D64-42A6-8028-4A55589A8AC4}" destId="{109A0E7E-8183-4BA3-805A-F31EEAB78949}" srcOrd="3" destOrd="0" presId="urn:microsoft.com/office/officeart/2018/2/layout/IconVerticalSolidList"/>
    <dgm:cxn modelId="{E3D71730-D5F7-4F98-A174-F6993F44BAB2}" type="presParOf" srcId="{7807156D-2FFF-4C1F-9186-4DFF9EEAD439}" destId="{0E0D9B52-BAD4-41CC-9955-23ABC0E424E3}" srcOrd="1" destOrd="0" presId="urn:microsoft.com/office/officeart/2018/2/layout/IconVerticalSolidList"/>
    <dgm:cxn modelId="{33DDB2EA-D831-46E6-B4B2-83B79BD46F8E}" type="presParOf" srcId="{7807156D-2FFF-4C1F-9186-4DFF9EEAD439}" destId="{5C74E51B-6B06-41FA-BBB4-BF5241CE7CD9}" srcOrd="2" destOrd="0" presId="urn:microsoft.com/office/officeart/2018/2/layout/IconVerticalSolidList"/>
    <dgm:cxn modelId="{CFD39EE5-6F1F-4D1B-A12B-6F5DEB66D34B}" type="presParOf" srcId="{5C74E51B-6B06-41FA-BBB4-BF5241CE7CD9}" destId="{B9792029-05B5-4AEB-B1A7-59AEA3F4F4A1}" srcOrd="0" destOrd="0" presId="urn:microsoft.com/office/officeart/2018/2/layout/IconVerticalSolidList"/>
    <dgm:cxn modelId="{731691B5-FC52-4136-92DE-A7D19D88936D}" type="presParOf" srcId="{5C74E51B-6B06-41FA-BBB4-BF5241CE7CD9}" destId="{BD84CFB9-33E8-4FA2-BBC2-4066819AB248}" srcOrd="1" destOrd="0" presId="urn:microsoft.com/office/officeart/2018/2/layout/IconVerticalSolidList"/>
    <dgm:cxn modelId="{8FE037D2-5B15-43EC-83E2-A5EFF24682AE}" type="presParOf" srcId="{5C74E51B-6B06-41FA-BBB4-BF5241CE7CD9}" destId="{E60FD6E2-07F2-42FE-8BC9-D2F0558CAE41}" srcOrd="2" destOrd="0" presId="urn:microsoft.com/office/officeart/2018/2/layout/IconVerticalSolidList"/>
    <dgm:cxn modelId="{DE73A3FC-78E6-4993-850D-2911F02685F8}" type="presParOf" srcId="{5C74E51B-6B06-41FA-BBB4-BF5241CE7CD9}" destId="{A077AFDD-C391-4AC6-8245-17A9623CE711}" srcOrd="3" destOrd="0" presId="urn:microsoft.com/office/officeart/2018/2/layout/IconVerticalSolidList"/>
    <dgm:cxn modelId="{0553BAA8-6477-478D-AA73-F607243A0451}" type="presParOf" srcId="{7807156D-2FFF-4C1F-9186-4DFF9EEAD439}" destId="{4A22E0B6-36B9-49FF-AD50-C7EC09762B02}" srcOrd="3" destOrd="0" presId="urn:microsoft.com/office/officeart/2018/2/layout/IconVerticalSolidList"/>
    <dgm:cxn modelId="{87621C90-8B1F-47EE-83CD-CC824BC1DDBB}" type="presParOf" srcId="{7807156D-2FFF-4C1F-9186-4DFF9EEAD439}" destId="{50F47F9F-127C-4F39-BAA6-E29A70564594}" srcOrd="4" destOrd="0" presId="urn:microsoft.com/office/officeart/2018/2/layout/IconVerticalSolidList"/>
    <dgm:cxn modelId="{7BE1A981-56DD-484F-8BEA-60CE540E498A}" type="presParOf" srcId="{50F47F9F-127C-4F39-BAA6-E29A70564594}" destId="{AFD5E12E-FD9A-4472-BC49-96831A76DDB0}" srcOrd="0" destOrd="0" presId="urn:microsoft.com/office/officeart/2018/2/layout/IconVerticalSolidList"/>
    <dgm:cxn modelId="{60F8E737-7637-4494-BE86-A7B7005D50FC}" type="presParOf" srcId="{50F47F9F-127C-4F39-BAA6-E29A70564594}" destId="{3D49BEF9-D977-4DCB-ABC9-84DADDD0942F}" srcOrd="1" destOrd="0" presId="urn:microsoft.com/office/officeart/2018/2/layout/IconVerticalSolidList"/>
    <dgm:cxn modelId="{9D978B00-6990-4BD0-93C3-B8227E3E41BE}" type="presParOf" srcId="{50F47F9F-127C-4F39-BAA6-E29A70564594}" destId="{DCD70E2D-8D9D-4159-ABF6-632340F91A21}" srcOrd="2" destOrd="0" presId="urn:microsoft.com/office/officeart/2018/2/layout/IconVerticalSolidList"/>
    <dgm:cxn modelId="{03883163-64BF-499A-8B93-BC1E99D7A8F0}" type="presParOf" srcId="{50F47F9F-127C-4F39-BAA6-E29A70564594}" destId="{F64E4442-1156-4F27-9BE0-A36D22DF92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307BC-99C6-4353-91E5-E6DEC68E2716}">
      <dsp:nvSpPr>
        <dsp:cNvPr id="0" name=""/>
        <dsp:cNvSpPr/>
      </dsp:nvSpPr>
      <dsp:spPr>
        <a:xfrm>
          <a:off x="0" y="630"/>
          <a:ext cx="5712974" cy="14744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CA3E9-44EF-40C5-802E-AF49F8E3479B}">
      <dsp:nvSpPr>
        <dsp:cNvPr id="0" name=""/>
        <dsp:cNvSpPr/>
      </dsp:nvSpPr>
      <dsp:spPr>
        <a:xfrm>
          <a:off x="446036" y="332392"/>
          <a:ext cx="810974" cy="810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0E7E-8183-4BA3-805A-F31EEAB78949}">
      <dsp:nvSpPr>
        <dsp:cNvPr id="0" name=""/>
        <dsp:cNvSpPr/>
      </dsp:nvSpPr>
      <dsp:spPr>
        <a:xfrm>
          <a:off x="1703047" y="630"/>
          <a:ext cx="4009926" cy="14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51" tIns="156051" rIns="156051" bIns="1560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tx1"/>
              </a:solidFill>
            </a:rPr>
            <a:t>RSFI : 247 stagiaires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703047" y="630"/>
        <a:ext cx="4009926" cy="1474499"/>
      </dsp:txXfrm>
    </dsp:sp>
    <dsp:sp modelId="{B9792029-05B5-4AEB-B1A7-59AEA3F4F4A1}">
      <dsp:nvSpPr>
        <dsp:cNvPr id="0" name=""/>
        <dsp:cNvSpPr/>
      </dsp:nvSpPr>
      <dsp:spPr>
        <a:xfrm>
          <a:off x="0" y="1977418"/>
          <a:ext cx="5712974" cy="1474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4CFB9-33E8-4FA2-BBC2-4066819AB248}">
      <dsp:nvSpPr>
        <dsp:cNvPr id="0" name=""/>
        <dsp:cNvSpPr/>
      </dsp:nvSpPr>
      <dsp:spPr>
        <a:xfrm>
          <a:off x="446036" y="2175517"/>
          <a:ext cx="810974" cy="810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AFDD-C391-4AC6-8245-17A9623CE711}">
      <dsp:nvSpPr>
        <dsp:cNvPr id="0" name=""/>
        <dsp:cNvSpPr/>
      </dsp:nvSpPr>
      <dsp:spPr>
        <a:xfrm>
          <a:off x="1703047" y="1843754"/>
          <a:ext cx="4009926" cy="14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51" tIns="156051" rIns="156051" bIns="1560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tx1"/>
              </a:solidFill>
            </a:rPr>
            <a:t>RSFE : 52 stagiaires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703047" y="1843754"/>
        <a:ext cx="4009926" cy="1474499"/>
      </dsp:txXfrm>
    </dsp:sp>
    <dsp:sp modelId="{AFD5E12E-FD9A-4472-BC49-96831A76DDB0}">
      <dsp:nvSpPr>
        <dsp:cNvPr id="0" name=""/>
        <dsp:cNvSpPr/>
      </dsp:nvSpPr>
      <dsp:spPr>
        <a:xfrm>
          <a:off x="0" y="3686879"/>
          <a:ext cx="5712974" cy="14744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9BEF9-D977-4DCB-ABC9-84DADDD0942F}">
      <dsp:nvSpPr>
        <dsp:cNvPr id="0" name=""/>
        <dsp:cNvSpPr/>
      </dsp:nvSpPr>
      <dsp:spPr>
        <a:xfrm>
          <a:off x="446036" y="4018641"/>
          <a:ext cx="810974" cy="8109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E4442-1156-4F27-9BE0-A36D22DF92DD}">
      <dsp:nvSpPr>
        <dsp:cNvPr id="0" name=""/>
        <dsp:cNvSpPr/>
      </dsp:nvSpPr>
      <dsp:spPr>
        <a:xfrm>
          <a:off x="1703047" y="3686879"/>
          <a:ext cx="4009926" cy="14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51" tIns="156051" rIns="156051" bIns="1560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tx1"/>
              </a:solidFill>
            </a:rPr>
            <a:t>En progression sur les 2 types de stages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703047" y="3686879"/>
        <a:ext cx="4009926" cy="147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97" cy="342900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315" y="0"/>
            <a:ext cx="4308420" cy="342900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r">
              <a:defRPr sz="1100"/>
            </a:lvl1pPr>
          </a:lstStyle>
          <a:p>
            <a:fld id="{BCAFF9DF-4BA2-47F9-9B6D-C4CFEF3712E6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14350"/>
            <a:ext cx="364013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89" tIns="42094" rIns="84189" bIns="420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160" y="3257551"/>
            <a:ext cx="7955369" cy="3086100"/>
          </a:xfrm>
          <a:prstGeom prst="rect">
            <a:avLst/>
          </a:prstGeom>
        </p:spPr>
        <p:txBody>
          <a:bodyPr vert="horz" lIns="84189" tIns="42094" rIns="84189" bIns="4209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660"/>
            <a:ext cx="4309897" cy="342900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315" y="6513660"/>
            <a:ext cx="4308420" cy="342900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r">
              <a:defRPr sz="1100"/>
            </a:lvl1pPr>
          </a:lstStyle>
          <a:p>
            <a:fld id="{D497CAC6-E6EC-42E1-86F3-92BB0C2AF4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92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39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77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63826" y="3328446"/>
            <a:ext cx="1555115" cy="3195320"/>
          </a:xfrm>
          <a:custGeom>
            <a:avLst/>
            <a:gdLst/>
            <a:ahLst/>
            <a:cxnLst/>
            <a:rect l="l" t="t" r="r" b="b"/>
            <a:pathLst>
              <a:path w="1555114" h="3195320">
                <a:moveTo>
                  <a:pt x="0" y="0"/>
                </a:moveTo>
                <a:lnTo>
                  <a:pt x="0" y="3194898"/>
                </a:lnTo>
                <a:lnTo>
                  <a:pt x="1554800" y="3194898"/>
                </a:lnTo>
                <a:lnTo>
                  <a:pt x="15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53341" y="3310463"/>
            <a:ext cx="1576070" cy="3213100"/>
          </a:xfrm>
          <a:custGeom>
            <a:avLst/>
            <a:gdLst/>
            <a:ahLst/>
            <a:cxnLst/>
            <a:rect l="l" t="t" r="r" b="b"/>
            <a:pathLst>
              <a:path w="1576070" h="3213100">
                <a:moveTo>
                  <a:pt x="1575861" y="3212881"/>
                </a:moveTo>
                <a:lnTo>
                  <a:pt x="1575861" y="18150"/>
                </a:lnTo>
                <a:lnTo>
                  <a:pt x="1565254" y="0"/>
                </a:lnTo>
                <a:lnTo>
                  <a:pt x="10485" y="0"/>
                </a:lnTo>
                <a:lnTo>
                  <a:pt x="0" y="18150"/>
                </a:lnTo>
                <a:lnTo>
                  <a:pt x="0" y="3212881"/>
                </a:lnTo>
                <a:lnTo>
                  <a:pt x="10485" y="3212881"/>
                </a:lnTo>
                <a:lnTo>
                  <a:pt x="10485" y="36027"/>
                </a:lnTo>
                <a:lnTo>
                  <a:pt x="21000" y="18150"/>
                </a:lnTo>
                <a:lnTo>
                  <a:pt x="21000" y="36027"/>
                </a:lnTo>
                <a:lnTo>
                  <a:pt x="1554800" y="36027"/>
                </a:lnTo>
                <a:lnTo>
                  <a:pt x="1554800" y="18150"/>
                </a:lnTo>
                <a:lnTo>
                  <a:pt x="1565254" y="36027"/>
                </a:lnTo>
                <a:lnTo>
                  <a:pt x="1565254" y="3212881"/>
                </a:lnTo>
                <a:lnTo>
                  <a:pt x="1575861" y="3212881"/>
                </a:lnTo>
                <a:close/>
              </a:path>
              <a:path w="1576070" h="3213100">
                <a:moveTo>
                  <a:pt x="21000" y="36027"/>
                </a:moveTo>
                <a:lnTo>
                  <a:pt x="21000" y="18150"/>
                </a:lnTo>
                <a:lnTo>
                  <a:pt x="10485" y="36027"/>
                </a:lnTo>
                <a:lnTo>
                  <a:pt x="21000" y="36027"/>
                </a:lnTo>
                <a:close/>
              </a:path>
              <a:path w="1576070" h="3213100">
                <a:moveTo>
                  <a:pt x="21000" y="3194928"/>
                </a:moveTo>
                <a:lnTo>
                  <a:pt x="21000" y="36027"/>
                </a:lnTo>
                <a:lnTo>
                  <a:pt x="10485" y="36027"/>
                </a:lnTo>
                <a:lnTo>
                  <a:pt x="10485" y="3194928"/>
                </a:lnTo>
                <a:lnTo>
                  <a:pt x="21000" y="3194928"/>
                </a:lnTo>
                <a:close/>
              </a:path>
              <a:path w="1576070" h="3213100">
                <a:moveTo>
                  <a:pt x="1554800" y="3212881"/>
                </a:moveTo>
                <a:lnTo>
                  <a:pt x="1554800" y="3194928"/>
                </a:lnTo>
                <a:lnTo>
                  <a:pt x="10485" y="3194928"/>
                </a:lnTo>
                <a:lnTo>
                  <a:pt x="21000" y="3212881"/>
                </a:lnTo>
                <a:lnTo>
                  <a:pt x="1554800" y="3212881"/>
                </a:lnTo>
                <a:close/>
              </a:path>
              <a:path w="1576070" h="3213100">
                <a:moveTo>
                  <a:pt x="21000" y="3212881"/>
                </a:moveTo>
                <a:lnTo>
                  <a:pt x="10485" y="3194928"/>
                </a:lnTo>
                <a:lnTo>
                  <a:pt x="10485" y="3212881"/>
                </a:lnTo>
                <a:lnTo>
                  <a:pt x="21000" y="3212881"/>
                </a:lnTo>
                <a:close/>
              </a:path>
              <a:path w="1576070" h="3213100">
                <a:moveTo>
                  <a:pt x="1565254" y="36027"/>
                </a:moveTo>
                <a:lnTo>
                  <a:pt x="1554800" y="18150"/>
                </a:lnTo>
                <a:lnTo>
                  <a:pt x="1554800" y="36027"/>
                </a:lnTo>
                <a:lnTo>
                  <a:pt x="1565254" y="36027"/>
                </a:lnTo>
                <a:close/>
              </a:path>
              <a:path w="1576070" h="3213100">
                <a:moveTo>
                  <a:pt x="1554800" y="36027"/>
                </a:moveTo>
                <a:lnTo>
                  <a:pt x="1554800" y="18150"/>
                </a:lnTo>
                <a:lnTo>
                  <a:pt x="1554800" y="36027"/>
                </a:lnTo>
                <a:close/>
              </a:path>
              <a:path w="1576070" h="3213100">
                <a:moveTo>
                  <a:pt x="1565254" y="3194928"/>
                </a:moveTo>
                <a:lnTo>
                  <a:pt x="1565254" y="36027"/>
                </a:lnTo>
                <a:lnTo>
                  <a:pt x="1554800" y="36027"/>
                </a:lnTo>
                <a:lnTo>
                  <a:pt x="1554800" y="3194928"/>
                </a:lnTo>
                <a:lnTo>
                  <a:pt x="1565254" y="3194928"/>
                </a:lnTo>
                <a:close/>
              </a:path>
              <a:path w="1576070" h="3213100">
                <a:moveTo>
                  <a:pt x="1565254" y="3194928"/>
                </a:moveTo>
                <a:lnTo>
                  <a:pt x="1554800" y="3194928"/>
                </a:lnTo>
                <a:lnTo>
                  <a:pt x="1554800" y="3212881"/>
                </a:lnTo>
                <a:lnTo>
                  <a:pt x="1565254" y="3194928"/>
                </a:lnTo>
                <a:close/>
              </a:path>
              <a:path w="1576070" h="3213100">
                <a:moveTo>
                  <a:pt x="1565254" y="3212881"/>
                </a:moveTo>
                <a:lnTo>
                  <a:pt x="1565254" y="3194928"/>
                </a:lnTo>
                <a:lnTo>
                  <a:pt x="1554800" y="3212881"/>
                </a:lnTo>
                <a:lnTo>
                  <a:pt x="1565254" y="32128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18596" y="1964512"/>
            <a:ext cx="1555115" cy="4559300"/>
          </a:xfrm>
          <a:custGeom>
            <a:avLst/>
            <a:gdLst/>
            <a:ahLst/>
            <a:cxnLst/>
            <a:rect l="l" t="t" r="r" b="b"/>
            <a:pathLst>
              <a:path w="1555114" h="4559300">
                <a:moveTo>
                  <a:pt x="0" y="0"/>
                </a:moveTo>
                <a:lnTo>
                  <a:pt x="0" y="4558832"/>
                </a:lnTo>
                <a:lnTo>
                  <a:pt x="1554784" y="4558832"/>
                </a:lnTo>
                <a:lnTo>
                  <a:pt x="15547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1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08141" y="1946544"/>
            <a:ext cx="1576070" cy="4577080"/>
          </a:xfrm>
          <a:custGeom>
            <a:avLst/>
            <a:gdLst/>
            <a:ahLst/>
            <a:cxnLst/>
            <a:rect l="l" t="t" r="r" b="b"/>
            <a:pathLst>
              <a:path w="1576070" h="4577080">
                <a:moveTo>
                  <a:pt x="1575861" y="4576800"/>
                </a:moveTo>
                <a:lnTo>
                  <a:pt x="1575861" y="17846"/>
                </a:lnTo>
                <a:lnTo>
                  <a:pt x="1565239" y="0"/>
                </a:lnTo>
                <a:lnTo>
                  <a:pt x="10454" y="0"/>
                </a:lnTo>
                <a:lnTo>
                  <a:pt x="0" y="17846"/>
                </a:lnTo>
                <a:lnTo>
                  <a:pt x="0" y="4576800"/>
                </a:lnTo>
                <a:lnTo>
                  <a:pt x="10454" y="4576800"/>
                </a:lnTo>
                <a:lnTo>
                  <a:pt x="10454" y="35722"/>
                </a:lnTo>
                <a:lnTo>
                  <a:pt x="21061" y="17846"/>
                </a:lnTo>
                <a:lnTo>
                  <a:pt x="21061" y="35722"/>
                </a:lnTo>
                <a:lnTo>
                  <a:pt x="1554800" y="35722"/>
                </a:lnTo>
                <a:lnTo>
                  <a:pt x="1554800" y="17846"/>
                </a:lnTo>
                <a:lnTo>
                  <a:pt x="1565239" y="35722"/>
                </a:lnTo>
                <a:lnTo>
                  <a:pt x="1565239" y="4576800"/>
                </a:lnTo>
                <a:lnTo>
                  <a:pt x="1575861" y="4576800"/>
                </a:lnTo>
                <a:close/>
              </a:path>
              <a:path w="1576070" h="4577080">
                <a:moveTo>
                  <a:pt x="21061" y="35722"/>
                </a:moveTo>
                <a:lnTo>
                  <a:pt x="21061" y="17846"/>
                </a:lnTo>
                <a:lnTo>
                  <a:pt x="10454" y="35722"/>
                </a:lnTo>
                <a:lnTo>
                  <a:pt x="21061" y="35722"/>
                </a:lnTo>
                <a:close/>
              </a:path>
              <a:path w="1576070" h="4577080">
                <a:moveTo>
                  <a:pt x="21061" y="4558847"/>
                </a:moveTo>
                <a:lnTo>
                  <a:pt x="21061" y="35722"/>
                </a:lnTo>
                <a:lnTo>
                  <a:pt x="10454" y="35722"/>
                </a:lnTo>
                <a:lnTo>
                  <a:pt x="10454" y="4558847"/>
                </a:lnTo>
                <a:lnTo>
                  <a:pt x="21061" y="4558847"/>
                </a:lnTo>
                <a:close/>
              </a:path>
              <a:path w="1576070" h="4577080">
                <a:moveTo>
                  <a:pt x="1554800" y="4576800"/>
                </a:moveTo>
                <a:lnTo>
                  <a:pt x="1554800" y="4558847"/>
                </a:lnTo>
                <a:lnTo>
                  <a:pt x="10454" y="4558847"/>
                </a:lnTo>
                <a:lnTo>
                  <a:pt x="21061" y="4576800"/>
                </a:lnTo>
                <a:lnTo>
                  <a:pt x="1554800" y="4576800"/>
                </a:lnTo>
                <a:close/>
              </a:path>
              <a:path w="1576070" h="4577080">
                <a:moveTo>
                  <a:pt x="21061" y="4576800"/>
                </a:moveTo>
                <a:lnTo>
                  <a:pt x="10454" y="4558847"/>
                </a:lnTo>
                <a:lnTo>
                  <a:pt x="10454" y="4576800"/>
                </a:lnTo>
                <a:lnTo>
                  <a:pt x="21061" y="4576800"/>
                </a:lnTo>
                <a:close/>
              </a:path>
              <a:path w="1576070" h="4577080">
                <a:moveTo>
                  <a:pt x="1565239" y="35722"/>
                </a:moveTo>
                <a:lnTo>
                  <a:pt x="1554800" y="17846"/>
                </a:lnTo>
                <a:lnTo>
                  <a:pt x="1554800" y="35722"/>
                </a:lnTo>
                <a:lnTo>
                  <a:pt x="1565239" y="35722"/>
                </a:lnTo>
                <a:close/>
              </a:path>
              <a:path w="1576070" h="4577080">
                <a:moveTo>
                  <a:pt x="1554800" y="35722"/>
                </a:moveTo>
                <a:lnTo>
                  <a:pt x="1554800" y="17846"/>
                </a:lnTo>
                <a:lnTo>
                  <a:pt x="1554800" y="35722"/>
                </a:lnTo>
                <a:close/>
              </a:path>
              <a:path w="1576070" h="4577080">
                <a:moveTo>
                  <a:pt x="1565239" y="4558847"/>
                </a:moveTo>
                <a:lnTo>
                  <a:pt x="1565239" y="35722"/>
                </a:lnTo>
                <a:lnTo>
                  <a:pt x="1554800" y="35722"/>
                </a:lnTo>
                <a:lnTo>
                  <a:pt x="1554800" y="4558847"/>
                </a:lnTo>
                <a:lnTo>
                  <a:pt x="1565239" y="4558847"/>
                </a:lnTo>
                <a:close/>
              </a:path>
              <a:path w="1576070" h="4577080">
                <a:moveTo>
                  <a:pt x="1565239" y="4558847"/>
                </a:moveTo>
                <a:lnTo>
                  <a:pt x="1554800" y="4558847"/>
                </a:lnTo>
                <a:lnTo>
                  <a:pt x="1554800" y="4576800"/>
                </a:lnTo>
                <a:lnTo>
                  <a:pt x="1565239" y="4558847"/>
                </a:lnTo>
                <a:close/>
              </a:path>
              <a:path w="1576070" h="4577080">
                <a:moveTo>
                  <a:pt x="1565239" y="4576800"/>
                </a:moveTo>
                <a:lnTo>
                  <a:pt x="1565239" y="4558847"/>
                </a:lnTo>
                <a:lnTo>
                  <a:pt x="1554800" y="4576800"/>
                </a:lnTo>
                <a:lnTo>
                  <a:pt x="1565239" y="4576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49258" y="3328446"/>
            <a:ext cx="1555115" cy="3195320"/>
          </a:xfrm>
          <a:custGeom>
            <a:avLst/>
            <a:gdLst/>
            <a:ahLst/>
            <a:cxnLst/>
            <a:rect l="l" t="t" r="r" b="b"/>
            <a:pathLst>
              <a:path w="1555115" h="3195320">
                <a:moveTo>
                  <a:pt x="0" y="0"/>
                </a:moveTo>
                <a:lnTo>
                  <a:pt x="0" y="3194898"/>
                </a:lnTo>
                <a:lnTo>
                  <a:pt x="1554784" y="3194898"/>
                </a:lnTo>
                <a:lnTo>
                  <a:pt x="15547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38635" y="3310463"/>
            <a:ext cx="1576070" cy="3213100"/>
          </a:xfrm>
          <a:custGeom>
            <a:avLst/>
            <a:gdLst/>
            <a:ahLst/>
            <a:cxnLst/>
            <a:rect l="l" t="t" r="r" b="b"/>
            <a:pathLst>
              <a:path w="1576070" h="3213100">
                <a:moveTo>
                  <a:pt x="1575861" y="3212881"/>
                </a:moveTo>
                <a:lnTo>
                  <a:pt x="1575861" y="18150"/>
                </a:lnTo>
                <a:lnTo>
                  <a:pt x="1565422" y="0"/>
                </a:lnTo>
                <a:lnTo>
                  <a:pt x="10622" y="0"/>
                </a:lnTo>
                <a:lnTo>
                  <a:pt x="0" y="18150"/>
                </a:lnTo>
                <a:lnTo>
                  <a:pt x="0" y="3212881"/>
                </a:lnTo>
                <a:lnTo>
                  <a:pt x="10622" y="3212881"/>
                </a:lnTo>
                <a:lnTo>
                  <a:pt x="10622" y="36027"/>
                </a:lnTo>
                <a:lnTo>
                  <a:pt x="21076" y="18150"/>
                </a:lnTo>
                <a:lnTo>
                  <a:pt x="21076" y="36027"/>
                </a:lnTo>
                <a:lnTo>
                  <a:pt x="1554815" y="36027"/>
                </a:lnTo>
                <a:lnTo>
                  <a:pt x="1554815" y="18150"/>
                </a:lnTo>
                <a:lnTo>
                  <a:pt x="1565422" y="36027"/>
                </a:lnTo>
                <a:lnTo>
                  <a:pt x="1565422" y="3212881"/>
                </a:lnTo>
                <a:lnTo>
                  <a:pt x="1575861" y="3212881"/>
                </a:lnTo>
                <a:close/>
              </a:path>
              <a:path w="1576070" h="3213100">
                <a:moveTo>
                  <a:pt x="21076" y="36027"/>
                </a:moveTo>
                <a:lnTo>
                  <a:pt x="21076" y="18150"/>
                </a:lnTo>
                <a:lnTo>
                  <a:pt x="10622" y="36027"/>
                </a:lnTo>
                <a:lnTo>
                  <a:pt x="21076" y="36027"/>
                </a:lnTo>
                <a:close/>
              </a:path>
              <a:path w="1576070" h="3213100">
                <a:moveTo>
                  <a:pt x="21076" y="3194928"/>
                </a:moveTo>
                <a:lnTo>
                  <a:pt x="21076" y="36027"/>
                </a:lnTo>
                <a:lnTo>
                  <a:pt x="10622" y="36027"/>
                </a:lnTo>
                <a:lnTo>
                  <a:pt x="10622" y="3194928"/>
                </a:lnTo>
                <a:lnTo>
                  <a:pt x="21076" y="3194928"/>
                </a:lnTo>
                <a:close/>
              </a:path>
              <a:path w="1576070" h="3213100">
                <a:moveTo>
                  <a:pt x="1554815" y="3212881"/>
                </a:moveTo>
                <a:lnTo>
                  <a:pt x="1554815" y="3194928"/>
                </a:lnTo>
                <a:lnTo>
                  <a:pt x="10622" y="3194928"/>
                </a:lnTo>
                <a:lnTo>
                  <a:pt x="21076" y="3212881"/>
                </a:lnTo>
                <a:lnTo>
                  <a:pt x="1554815" y="3212881"/>
                </a:lnTo>
                <a:close/>
              </a:path>
              <a:path w="1576070" h="3213100">
                <a:moveTo>
                  <a:pt x="21076" y="3212881"/>
                </a:moveTo>
                <a:lnTo>
                  <a:pt x="10622" y="3194928"/>
                </a:lnTo>
                <a:lnTo>
                  <a:pt x="10622" y="3212881"/>
                </a:lnTo>
                <a:lnTo>
                  <a:pt x="21076" y="3212881"/>
                </a:lnTo>
                <a:close/>
              </a:path>
              <a:path w="1576070" h="3213100">
                <a:moveTo>
                  <a:pt x="1565422" y="36027"/>
                </a:moveTo>
                <a:lnTo>
                  <a:pt x="1554815" y="18150"/>
                </a:lnTo>
                <a:lnTo>
                  <a:pt x="1554815" y="36027"/>
                </a:lnTo>
                <a:lnTo>
                  <a:pt x="1565422" y="36027"/>
                </a:lnTo>
                <a:close/>
              </a:path>
              <a:path w="1576070" h="3213100">
                <a:moveTo>
                  <a:pt x="1554815" y="36027"/>
                </a:moveTo>
                <a:lnTo>
                  <a:pt x="1554815" y="18150"/>
                </a:lnTo>
                <a:lnTo>
                  <a:pt x="1554815" y="36027"/>
                </a:lnTo>
                <a:close/>
              </a:path>
              <a:path w="1576070" h="3213100">
                <a:moveTo>
                  <a:pt x="1565422" y="3194928"/>
                </a:moveTo>
                <a:lnTo>
                  <a:pt x="1565422" y="36027"/>
                </a:lnTo>
                <a:lnTo>
                  <a:pt x="1554815" y="36027"/>
                </a:lnTo>
                <a:lnTo>
                  <a:pt x="1554815" y="3194928"/>
                </a:lnTo>
                <a:lnTo>
                  <a:pt x="1565422" y="3194928"/>
                </a:lnTo>
                <a:close/>
              </a:path>
              <a:path w="1576070" h="3213100">
                <a:moveTo>
                  <a:pt x="1565422" y="3194928"/>
                </a:moveTo>
                <a:lnTo>
                  <a:pt x="1554815" y="3194928"/>
                </a:lnTo>
                <a:lnTo>
                  <a:pt x="1554815" y="3212881"/>
                </a:lnTo>
                <a:lnTo>
                  <a:pt x="1565422" y="3194928"/>
                </a:lnTo>
                <a:close/>
              </a:path>
              <a:path w="1576070" h="3213100">
                <a:moveTo>
                  <a:pt x="1565422" y="3212881"/>
                </a:moveTo>
                <a:lnTo>
                  <a:pt x="1565422" y="3194928"/>
                </a:lnTo>
                <a:lnTo>
                  <a:pt x="1554815" y="3212881"/>
                </a:lnTo>
                <a:lnTo>
                  <a:pt x="1565422" y="32128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04057" y="3113227"/>
            <a:ext cx="1555115" cy="3410585"/>
          </a:xfrm>
          <a:custGeom>
            <a:avLst/>
            <a:gdLst/>
            <a:ahLst/>
            <a:cxnLst/>
            <a:rect l="l" t="t" r="r" b="b"/>
            <a:pathLst>
              <a:path w="1555115" h="3410584">
                <a:moveTo>
                  <a:pt x="0" y="0"/>
                </a:moveTo>
                <a:lnTo>
                  <a:pt x="0" y="3410117"/>
                </a:lnTo>
                <a:lnTo>
                  <a:pt x="1554784" y="3410117"/>
                </a:lnTo>
                <a:lnTo>
                  <a:pt x="15547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1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893451" y="3095244"/>
            <a:ext cx="1576070" cy="3428365"/>
          </a:xfrm>
          <a:custGeom>
            <a:avLst/>
            <a:gdLst/>
            <a:ahLst/>
            <a:cxnLst/>
            <a:rect l="l" t="t" r="r" b="b"/>
            <a:pathLst>
              <a:path w="1576070" h="3428365">
                <a:moveTo>
                  <a:pt x="1575861" y="3428100"/>
                </a:moveTo>
                <a:lnTo>
                  <a:pt x="1575861" y="17861"/>
                </a:lnTo>
                <a:lnTo>
                  <a:pt x="1565407" y="0"/>
                </a:lnTo>
                <a:lnTo>
                  <a:pt x="10607" y="0"/>
                </a:lnTo>
                <a:lnTo>
                  <a:pt x="0" y="17861"/>
                </a:lnTo>
                <a:lnTo>
                  <a:pt x="0" y="3428100"/>
                </a:lnTo>
                <a:lnTo>
                  <a:pt x="10607" y="3428100"/>
                </a:lnTo>
                <a:lnTo>
                  <a:pt x="10607" y="35737"/>
                </a:lnTo>
                <a:lnTo>
                  <a:pt x="21046" y="17861"/>
                </a:lnTo>
                <a:lnTo>
                  <a:pt x="21046" y="35737"/>
                </a:lnTo>
                <a:lnTo>
                  <a:pt x="1554784" y="35737"/>
                </a:lnTo>
                <a:lnTo>
                  <a:pt x="1554784" y="17861"/>
                </a:lnTo>
                <a:lnTo>
                  <a:pt x="1565407" y="35737"/>
                </a:lnTo>
                <a:lnTo>
                  <a:pt x="1565407" y="3428100"/>
                </a:lnTo>
                <a:lnTo>
                  <a:pt x="1575861" y="3428100"/>
                </a:lnTo>
                <a:close/>
              </a:path>
              <a:path w="1576070" h="3428365">
                <a:moveTo>
                  <a:pt x="21046" y="35737"/>
                </a:moveTo>
                <a:lnTo>
                  <a:pt x="21046" y="17861"/>
                </a:lnTo>
                <a:lnTo>
                  <a:pt x="10607" y="35737"/>
                </a:lnTo>
                <a:lnTo>
                  <a:pt x="21046" y="35737"/>
                </a:lnTo>
                <a:close/>
              </a:path>
              <a:path w="1576070" h="3428365">
                <a:moveTo>
                  <a:pt x="21046" y="3410148"/>
                </a:moveTo>
                <a:lnTo>
                  <a:pt x="21046" y="35737"/>
                </a:lnTo>
                <a:lnTo>
                  <a:pt x="10607" y="35737"/>
                </a:lnTo>
                <a:lnTo>
                  <a:pt x="10607" y="3410148"/>
                </a:lnTo>
                <a:lnTo>
                  <a:pt x="21046" y="3410148"/>
                </a:lnTo>
                <a:close/>
              </a:path>
              <a:path w="1576070" h="3428365">
                <a:moveTo>
                  <a:pt x="1554784" y="3428100"/>
                </a:moveTo>
                <a:lnTo>
                  <a:pt x="1554784" y="3410148"/>
                </a:lnTo>
                <a:lnTo>
                  <a:pt x="10607" y="3410148"/>
                </a:lnTo>
                <a:lnTo>
                  <a:pt x="21046" y="3428100"/>
                </a:lnTo>
                <a:lnTo>
                  <a:pt x="1554784" y="3428100"/>
                </a:lnTo>
                <a:close/>
              </a:path>
              <a:path w="1576070" h="3428365">
                <a:moveTo>
                  <a:pt x="21046" y="3428100"/>
                </a:moveTo>
                <a:lnTo>
                  <a:pt x="10607" y="3410148"/>
                </a:lnTo>
                <a:lnTo>
                  <a:pt x="10607" y="3428100"/>
                </a:lnTo>
                <a:lnTo>
                  <a:pt x="21046" y="3428100"/>
                </a:lnTo>
                <a:close/>
              </a:path>
              <a:path w="1576070" h="3428365">
                <a:moveTo>
                  <a:pt x="1565407" y="35737"/>
                </a:moveTo>
                <a:lnTo>
                  <a:pt x="1554784" y="17861"/>
                </a:lnTo>
                <a:lnTo>
                  <a:pt x="1554784" y="35737"/>
                </a:lnTo>
                <a:lnTo>
                  <a:pt x="1565407" y="35737"/>
                </a:lnTo>
                <a:close/>
              </a:path>
              <a:path w="1576070" h="3428365">
                <a:moveTo>
                  <a:pt x="1554784" y="35737"/>
                </a:moveTo>
                <a:lnTo>
                  <a:pt x="1554784" y="17861"/>
                </a:lnTo>
                <a:lnTo>
                  <a:pt x="1554784" y="35737"/>
                </a:lnTo>
                <a:close/>
              </a:path>
              <a:path w="1576070" h="3428365">
                <a:moveTo>
                  <a:pt x="1565407" y="3410148"/>
                </a:moveTo>
                <a:lnTo>
                  <a:pt x="1565407" y="35737"/>
                </a:lnTo>
                <a:lnTo>
                  <a:pt x="1554784" y="35737"/>
                </a:lnTo>
                <a:lnTo>
                  <a:pt x="1554784" y="3410148"/>
                </a:lnTo>
                <a:lnTo>
                  <a:pt x="1565407" y="3410148"/>
                </a:lnTo>
                <a:close/>
              </a:path>
              <a:path w="1576070" h="3428365">
                <a:moveTo>
                  <a:pt x="1565407" y="3410148"/>
                </a:moveTo>
                <a:lnTo>
                  <a:pt x="1554784" y="3410148"/>
                </a:lnTo>
                <a:lnTo>
                  <a:pt x="1554784" y="3428100"/>
                </a:lnTo>
                <a:lnTo>
                  <a:pt x="1565407" y="3410148"/>
                </a:lnTo>
                <a:close/>
              </a:path>
              <a:path w="1576070" h="3428365">
                <a:moveTo>
                  <a:pt x="1565407" y="3428100"/>
                </a:moveTo>
                <a:lnTo>
                  <a:pt x="1565407" y="3410148"/>
                </a:lnTo>
                <a:lnTo>
                  <a:pt x="1554784" y="3428100"/>
                </a:lnTo>
                <a:lnTo>
                  <a:pt x="1565407" y="34281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63836" y="6523328"/>
            <a:ext cx="7795259" cy="0"/>
          </a:xfrm>
          <a:custGeom>
            <a:avLst/>
            <a:gdLst/>
            <a:ahLst/>
            <a:cxnLst/>
            <a:rect l="l" t="t" r="r" b="b"/>
            <a:pathLst>
              <a:path w="7795259">
                <a:moveTo>
                  <a:pt x="0" y="0"/>
                </a:moveTo>
                <a:lnTo>
                  <a:pt x="7795024" y="0"/>
                </a:lnTo>
              </a:path>
            </a:pathLst>
          </a:custGeom>
          <a:ln w="28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6B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6B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6B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47594" y="1212597"/>
            <a:ext cx="0" cy="5994400"/>
          </a:xfrm>
          <a:custGeom>
            <a:avLst/>
            <a:gdLst/>
            <a:ahLst/>
            <a:cxnLst/>
            <a:rect l="l" t="t" r="r" b="b"/>
            <a:pathLst>
              <a:path h="5994400">
                <a:moveTo>
                  <a:pt x="0" y="0"/>
                </a:moveTo>
                <a:lnTo>
                  <a:pt x="0" y="5994397"/>
                </a:lnTo>
              </a:path>
            </a:pathLst>
          </a:custGeom>
          <a:ln w="1523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C2A53EDD-CAA0-46AD-A6AA-BEA9084B3C5A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7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fld id="{EB537D68-EA35-4D82-AE24-405BB70CB6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4924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3100A3E8-A7EA-48FF-986D-E56D85FC270E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7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fld id="{D708BAEA-6891-499C-B7FF-4A12CC7A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73E03-FCE6-4288-B9B3-33887E53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3057557"/>
            <a:ext cx="8020050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6C6E57-B3AB-446C-849E-280D70C11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E941-F09D-4D26-B718-C56756B4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E1A4489B-6F23-4E77-96D7-9E3B14E99B97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DAFF0D-7345-4869-8366-ECD53A07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7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6691F-561E-4150-A718-B591841E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fld id="{8719F1FB-8F57-443F-B3C8-2F497C430A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2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66B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5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51ème assembléz générale ANPI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 avril 2016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900" y="4006850"/>
            <a:ext cx="593534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50</a:t>
            </a:r>
            <a:r>
              <a:rPr lang="fr-FR" sz="3000" b="1" spc="-5" baseline="30000" dirty="0">
                <a:solidFill>
                  <a:srgbClr val="4166B0"/>
                </a:solidFill>
                <a:latin typeface="Times New Roman"/>
                <a:cs typeface="Times New Roman"/>
              </a:rPr>
              <a:t>ème</a:t>
            </a: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ASS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MBLÉE</a:t>
            </a:r>
            <a:r>
              <a:rPr sz="3000" b="1" spc="-3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G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N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5" dirty="0">
                <a:solidFill>
                  <a:srgbClr val="4166B0"/>
                </a:solidFill>
                <a:latin typeface="Times New Roman"/>
                <a:cs typeface="Times New Roman"/>
              </a:rPr>
              <a:t>R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L</a:t>
            </a:r>
            <a:r>
              <a:rPr sz="3000" b="1" spc="-20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endParaRPr lang="fr-FR" sz="3000" b="1" spc="-20" dirty="0">
              <a:solidFill>
                <a:srgbClr val="4166B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2</a:t>
            </a:r>
            <a:r>
              <a:rPr lang="fr-FR" sz="2400" b="1" spc="-5" dirty="0">
                <a:latin typeface="Times New Roman"/>
                <a:cs typeface="Times New Roman"/>
              </a:rPr>
              <a:t>1 mars </a:t>
            </a:r>
            <a:r>
              <a:rPr sz="2400" b="1" spc="-5" dirty="0">
                <a:latin typeface="Times New Roman"/>
                <a:cs typeface="Times New Roman"/>
              </a:rPr>
              <a:t>201</a:t>
            </a:r>
            <a:r>
              <a:rPr lang="fr-FR" sz="2400" b="1" spc="-5" dirty="0">
                <a:latin typeface="Times New Roman"/>
                <a:cs typeface="Times New Roman"/>
              </a:rPr>
              <a:t>5</a:t>
            </a:r>
            <a:endParaRPr sz="2400" b="1" spc="-5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1111" y="7005240"/>
            <a:ext cx="920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BBBDC0"/>
                </a:solidFill>
                <a:latin typeface="Calibri"/>
                <a:cs typeface="Calibri"/>
              </a:rPr>
              <a:t>G</a:t>
            </a:r>
            <a:r>
              <a:rPr sz="1000" b="1" spc="-35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BBBDC0"/>
                </a:solidFill>
                <a:latin typeface="Calibri"/>
                <a:cs typeface="Calibri"/>
              </a:rPr>
              <a:t>N</a:t>
            </a: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P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I</a:t>
            </a:r>
            <a:r>
              <a:rPr sz="1000" b="1" spc="-30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2011</a:t>
            </a:r>
            <a:r>
              <a:rPr sz="1000" b="1" spc="15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-</a:t>
            </a:r>
            <a:r>
              <a:rPr sz="1000" b="1" spc="-30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2" y="0"/>
            <a:ext cx="7607719" cy="5379721"/>
          </a:xfrm>
          <a:prstGeom prst="rect">
            <a:avLst/>
          </a:prstGeom>
        </p:spPr>
      </p:pic>
      <p:sp>
        <p:nvSpPr>
          <p:cNvPr id="15" name="Sous-titre 14"/>
          <p:cNvSpPr>
            <a:spLocks noGrp="1"/>
          </p:cNvSpPr>
          <p:nvPr>
            <p:ph type="subTitle" idx="4"/>
          </p:nvPr>
        </p:nvSpPr>
        <p:spPr>
          <a:xfrm>
            <a:off x="1612900" y="5759450"/>
            <a:ext cx="7485379" cy="769441"/>
          </a:xfrm>
        </p:spPr>
        <p:txBody>
          <a:bodyPr/>
          <a:lstStyle/>
          <a:p>
            <a:pPr algn="ctr"/>
            <a:r>
              <a:rPr lang="fr-FR" sz="3200" b="1" spc="-5" dirty="0">
                <a:latin typeface="Times New Roman"/>
                <a:cs typeface="Times New Roman"/>
              </a:rPr>
              <a:t>9 octobre 2020</a:t>
            </a:r>
          </a:p>
          <a:p>
            <a:endParaRPr lang="fr-FR" dirty="0"/>
          </a:p>
        </p:txBody>
      </p:sp>
      <p:sp>
        <p:nvSpPr>
          <p:cNvPr id="18" name="object 2"/>
          <p:cNvSpPr txBox="1">
            <a:spLocks noGrp="1"/>
          </p:cNvSpPr>
          <p:nvPr>
            <p:ph type="ctrTitle"/>
          </p:nvPr>
        </p:nvSpPr>
        <p:spPr>
          <a:xfrm>
            <a:off x="806128" y="4607013"/>
            <a:ext cx="90900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55</a:t>
            </a:r>
            <a:r>
              <a:rPr lang="fr-FR" sz="3000" b="1" spc="-5" baseline="30000" dirty="0">
                <a:solidFill>
                  <a:srgbClr val="4166B0"/>
                </a:solidFill>
                <a:latin typeface="Times New Roman"/>
                <a:cs typeface="Times New Roman"/>
              </a:rPr>
              <a:t>ème</a:t>
            </a: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ASS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MBLÉE</a:t>
            </a:r>
            <a:r>
              <a:rPr sz="3000" b="1" spc="-3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G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N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5" dirty="0">
                <a:solidFill>
                  <a:srgbClr val="4166B0"/>
                </a:solidFill>
                <a:latin typeface="Times New Roman"/>
                <a:cs typeface="Times New Roman"/>
              </a:rPr>
              <a:t>R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L</a:t>
            </a:r>
            <a:r>
              <a:rPr sz="3000" b="1" spc="-20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endParaRPr lang="fr-FR" sz="3000" b="1" spc="-20" dirty="0">
              <a:solidFill>
                <a:srgbClr val="4166B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50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Baptême de l'air en ULM 3 axes à Arras">
            <a:extLst>
              <a:ext uri="{FF2B5EF4-FFF2-40B4-BE49-F238E27FC236}">
                <a16:creationId xmlns:a16="http://schemas.microsoft.com/office/drawing/2014/main" id="{1827C54E-49FB-4E54-854F-5595BF040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9070"/>
          <a:stretch/>
        </p:blipFill>
        <p:spPr bwMode="auto">
          <a:xfrm>
            <a:off x="3988919" y="-5"/>
            <a:ext cx="6704480" cy="40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bin DR-400 — Wikipédia">
            <a:extLst>
              <a:ext uri="{FF2B5EF4-FFF2-40B4-BE49-F238E27FC236}">
                <a16:creationId xmlns:a16="http://schemas.microsoft.com/office/drawing/2014/main" id="{C49E5497-AB08-4360-8C2C-587D9D3FC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r="-1" b="-1"/>
          <a:stretch/>
        </p:blipFill>
        <p:spPr bwMode="auto">
          <a:xfrm>
            <a:off x="3988920" y="4056367"/>
            <a:ext cx="6704480" cy="35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3400" cy="75565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CAB889-D519-4204-AC79-6AD84FD335A6}"/>
              </a:ext>
            </a:extLst>
          </p:cNvPr>
          <p:cNvSpPr txBox="1"/>
          <p:nvPr/>
        </p:nvSpPr>
        <p:spPr>
          <a:xfrm>
            <a:off x="735171" y="1228806"/>
            <a:ext cx="4732664" cy="2630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 nouveauté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stages combinés RSFI/IULM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5171" y="4056366"/>
            <a:ext cx="99582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10161D-AB91-4A47-9C5E-9368B49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213" y="7003756"/>
            <a:ext cx="2406015" cy="402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537D68-EA35-4D82-AE24-405BB70CB6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4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0B86FA-BD1E-486F-8851-93301F61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216A-D531-4DA5-9296-40F690620574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00E870-43C2-4DDB-BA59-67420B63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A64F76-8154-4852-A4A4-A2CC9B0D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C830DA-A619-4FFC-ADEF-5B6329547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18" y="770740"/>
            <a:ext cx="4065782" cy="6015029"/>
          </a:xfrm>
          <a:prstGeom prst="rect">
            <a:avLst/>
          </a:prstGeom>
          <a:effectLst/>
        </p:spPr>
      </p:pic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C873DC70-EF00-4844-A886-59197B862CDD}"/>
              </a:ext>
            </a:extLst>
          </p:cNvPr>
          <p:cNvGraphicFramePr>
            <a:graphicFrameLocks/>
          </p:cNvGraphicFramePr>
          <p:nvPr/>
        </p:nvGraphicFramePr>
        <p:xfrm>
          <a:off x="4555834" y="1183771"/>
          <a:ext cx="5712974" cy="516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808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CC07F38-A32D-445F-86FD-CC12BFA6F83F}"/>
              </a:ext>
            </a:extLst>
          </p:cNvPr>
          <p:cNvGraphicFramePr>
            <a:graphicFrameLocks/>
          </p:cNvGraphicFramePr>
          <p:nvPr/>
        </p:nvGraphicFramePr>
        <p:xfrm>
          <a:off x="564374" y="1335106"/>
          <a:ext cx="9564652" cy="48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01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E4A60E5-5212-4AB1-B1DC-D04FF1BF9A13}"/>
              </a:ext>
            </a:extLst>
          </p:cNvPr>
          <p:cNvGraphicFramePr>
            <a:graphicFrameLocks/>
          </p:cNvGraphicFramePr>
          <p:nvPr/>
        </p:nvGraphicFramePr>
        <p:xfrm>
          <a:off x="564374" y="1335106"/>
          <a:ext cx="9564652" cy="48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57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12F2F37-818D-4E84-976A-F544D9327D58}"/>
              </a:ext>
            </a:extLst>
          </p:cNvPr>
          <p:cNvGraphicFramePr>
            <a:graphicFrameLocks/>
          </p:cNvGraphicFramePr>
          <p:nvPr/>
        </p:nvGraphicFramePr>
        <p:xfrm>
          <a:off x="564374" y="1335106"/>
          <a:ext cx="9564652" cy="48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28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D0F024-C76D-4C70-B16B-58673D2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3227-26D0-4580-A18C-4085F8FFB79D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CB65DF-47E3-4E35-B93D-A3AACEC3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78D8A-B2D6-4245-95CF-D54441E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4924EBD-08BD-4AB9-A950-7639A67215DB}"/>
              </a:ext>
            </a:extLst>
          </p:cNvPr>
          <p:cNvSpPr txBox="1">
            <a:spLocks/>
          </p:cNvSpPr>
          <p:nvPr/>
        </p:nvSpPr>
        <p:spPr>
          <a:xfrm>
            <a:off x="241301" y="3092450"/>
            <a:ext cx="6019800" cy="2652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1754" kern="0" dirty="0">
              <a:solidFill>
                <a:sysClr val="windowText" lastClr="000000"/>
              </a:solidFill>
            </a:endParaRPr>
          </a:p>
          <a:p>
            <a:r>
              <a:rPr lang="fr-FR" sz="2800" kern="0" dirty="0">
                <a:solidFill>
                  <a:sysClr val="windowText" lastClr="000000"/>
                </a:solidFill>
              </a:rPr>
              <a:t>Un nouveau formateur rejoint l’équipe en 2019,  Jean Marc Thouvenot</a:t>
            </a:r>
          </a:p>
        </p:txBody>
      </p:sp>
      <p:pic>
        <p:nvPicPr>
          <p:cNvPr id="6" name="Image 5" descr="Une image contenant homme, personne, cravate, intérieur&#10;&#10;Description générée automatiquement">
            <a:extLst>
              <a:ext uri="{FF2B5EF4-FFF2-40B4-BE49-F238E27FC236}">
                <a16:creationId xmlns:a16="http://schemas.microsoft.com/office/drawing/2014/main" id="{167E9233-276B-4A6A-9FA0-7B09B1040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-2" b="-2"/>
          <a:stretch/>
        </p:blipFill>
        <p:spPr>
          <a:xfrm>
            <a:off x="6509163" y="1321500"/>
            <a:ext cx="3714900" cy="46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791D7A-B4FC-4CB6-89CD-7F22D479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6CE9-E036-4F49-820A-6F948838CFA2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75CDA8-1DF2-493E-B9FC-8B9A8D30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9F2945-A8BC-4C68-9099-34DA196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 descr="Une image contenant personne, femme, intérieur, souriant&#10;&#10;Description générée automatiquement">
            <a:extLst>
              <a:ext uri="{FF2B5EF4-FFF2-40B4-BE49-F238E27FC236}">
                <a16:creationId xmlns:a16="http://schemas.microsoft.com/office/drawing/2014/main" id="{027CF70D-BC97-4566-B5D2-0974B247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9" r="-1" b="1962"/>
          <a:stretch/>
        </p:blipFill>
        <p:spPr>
          <a:xfrm>
            <a:off x="683054" y="1104698"/>
            <a:ext cx="2198942" cy="2465762"/>
          </a:xfrm>
          <a:prstGeom prst="rect">
            <a:avLst/>
          </a:prstGeom>
        </p:spPr>
      </p:pic>
      <p:pic>
        <p:nvPicPr>
          <p:cNvPr id="8" name="Image 7" descr="Une image contenant personne, cravate, homme, habits&#10;&#10;Description générée automatiquement">
            <a:extLst>
              <a:ext uri="{FF2B5EF4-FFF2-40B4-BE49-F238E27FC236}">
                <a16:creationId xmlns:a16="http://schemas.microsoft.com/office/drawing/2014/main" id="{310A0273-8BE4-40B7-BE41-FDE71EF43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r="-3" b="1795"/>
          <a:stretch/>
        </p:blipFill>
        <p:spPr>
          <a:xfrm>
            <a:off x="3109111" y="1104697"/>
            <a:ext cx="2199709" cy="2465762"/>
          </a:xfrm>
          <a:prstGeom prst="rect">
            <a:avLst/>
          </a:prstGeom>
        </p:spPr>
      </p:pic>
      <p:pic>
        <p:nvPicPr>
          <p:cNvPr id="10" name="Image 9" descr="Une image contenant photo, homme, vieux, regardant&#10;&#10;Description générée automatiquement">
            <a:extLst>
              <a:ext uri="{FF2B5EF4-FFF2-40B4-BE49-F238E27FC236}">
                <a16:creationId xmlns:a16="http://schemas.microsoft.com/office/drawing/2014/main" id="{E9887B31-6859-491D-973A-4236B033F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 b="-2"/>
          <a:stretch/>
        </p:blipFill>
        <p:spPr>
          <a:xfrm>
            <a:off x="5489987" y="1104697"/>
            <a:ext cx="2199709" cy="2465762"/>
          </a:xfrm>
          <a:prstGeom prst="rect">
            <a:avLst/>
          </a:prstGeom>
        </p:spPr>
      </p:pic>
      <p:pic>
        <p:nvPicPr>
          <p:cNvPr id="12" name="Image 11" descr="Une image contenant homme, personne, cravate, intérieur&#10;&#10;Description générée automatiquement">
            <a:extLst>
              <a:ext uri="{FF2B5EF4-FFF2-40B4-BE49-F238E27FC236}">
                <a16:creationId xmlns:a16="http://schemas.microsoft.com/office/drawing/2014/main" id="{44B50D91-7BA1-4411-9B29-F4161871A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r="3" b="847"/>
          <a:stretch/>
        </p:blipFill>
        <p:spPr>
          <a:xfrm>
            <a:off x="7870862" y="1104698"/>
            <a:ext cx="2205879" cy="2465762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E2FB493-1059-4600-BDC2-1EB1D0BD37E9}"/>
              </a:ext>
            </a:extLst>
          </p:cNvPr>
          <p:cNvSpPr txBox="1">
            <a:spLocks/>
          </p:cNvSpPr>
          <p:nvPr/>
        </p:nvSpPr>
        <p:spPr>
          <a:xfrm>
            <a:off x="1460501" y="3986041"/>
            <a:ext cx="7425884" cy="21376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kern="0">
                <a:solidFill>
                  <a:sysClr val="windowText" lastClr="000000"/>
                </a:solidFill>
              </a:rPr>
              <a:t>Et nous sommes désormais 4 à sillonner la France</a:t>
            </a:r>
          </a:p>
        </p:txBody>
      </p:sp>
    </p:spTree>
    <p:extLst>
      <p:ext uri="{BB962C8B-B14F-4D97-AF65-F5344CB8AC3E}">
        <p14:creationId xmlns:p14="http://schemas.microsoft.com/office/powerpoint/2010/main" val="33630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84772" y="1439623"/>
            <a:ext cx="9525000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5820" marR="207010" lvl="5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2400" b="1" dirty="0">
                <a:latin typeface="Arial Black" panose="020B0A04020102020204" pitchFamily="34" charset="0"/>
                <a:cs typeface="Arial"/>
              </a:rPr>
              <a:t>LE POSITIONNEMENT SYNDICAL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Objectif: de l’association  au  syndicat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Rapprochement avec les SNPPAL et le monde  IULM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Les stages  IULM+RSFI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2115820" marR="207010" lvl="5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2400" b="1" dirty="0">
                <a:latin typeface="Arial Black" panose="020B0A04020102020204" pitchFamily="34" charset="0"/>
                <a:cs typeface="Arial"/>
              </a:rPr>
              <a:t>LA COMMUNICATION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/>
              </a:rPr>
              <a:t>Embauche d’une salariée,  Direction, téléphone, mail, suivi des affaires + RSFI </a:t>
            </a:r>
          </a:p>
          <a:p>
            <a:pPr marL="287020" marR="207010" lvl="1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50" dirty="0">
              <a:solidFill>
                <a:schemeClr val="tx2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marR="207010" lvl="1" indent="-274320" algn="ctr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2400" b="1" spc="50" dirty="0">
                <a:latin typeface="Arial Black" panose="020B0A04020102020204" pitchFamily="34" charset="0"/>
                <a:cs typeface="Times New Roman"/>
              </a:rPr>
              <a:t>DU MOINS BIEN AUSSI…</a:t>
            </a:r>
          </a:p>
          <a:p>
            <a:pPr marL="287020" marR="207010" lvl="1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site WEB  piétine!!</a:t>
            </a:r>
          </a:p>
          <a:p>
            <a:pPr marL="1201420" marR="207010" lvl="3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sz="1600" dirty="0">
              <a:latin typeface="Arial Black" panose="020B0A04020102020204" pitchFamily="34" charset="0"/>
              <a:cs typeface="Arial"/>
            </a:endParaRP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984885"/>
          </a:xfrm>
        </p:spPr>
        <p:txBody>
          <a:bodyPr/>
          <a:lstStyle/>
          <a:p>
            <a:pPr algn="ctr"/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B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I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L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AN</a:t>
            </a:r>
            <a:r>
              <a:rPr lang="fr-FR" i="1" spc="30" dirty="0">
                <a:solidFill>
                  <a:srgbClr val="EE3B23"/>
                </a:solidFill>
              </a:rPr>
              <a:t> 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2019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-15246"/>
            <a:ext cx="2057400" cy="14548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5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0341" y="1820798"/>
            <a:ext cx="9296400" cy="422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lang="fr-FR" sz="24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2020 est passée au ¾ !!</a:t>
            </a: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endParaRPr lang="fr-FR" sz="2400" spc="-15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En dépit de la pandémie nous avons assuré l’essentiel des stages RSFI!</a:t>
            </a: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Nous avons mis en place les  cours en vidéo conférence</a:t>
            </a: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La DGAC nous refuse les stages en vidéo conf</a:t>
            </a: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Création d’une ATO  ANPI</a:t>
            </a: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Calibri"/>
              </a:rPr>
              <a:t>L’ANPI membre du SNPPAL et échange d’administrateurs  </a:t>
            </a: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lang="fr-FR" sz="2000" dirty="0">
              <a:latin typeface="Arial Black" panose="020B0A04020102020204" pitchFamily="34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endParaRPr sz="2000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76" y="2863850"/>
            <a:ext cx="92964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553720" indent="-179705">
              <a:lnSpc>
                <a:spcPct val="100000"/>
              </a:lnSpc>
              <a:spcBef>
                <a:spcPts val="665"/>
              </a:spcBef>
              <a:buClr>
                <a:srgbClr val="EE3B23"/>
              </a:buClr>
              <a:buFont typeface="Wingdings"/>
              <a:buChar char=""/>
              <a:tabLst>
                <a:tab pos="554355" algn="l"/>
              </a:tabLst>
            </a:pPr>
            <a:endParaRPr sz="16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1493" y="464885"/>
            <a:ext cx="1331982" cy="99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" y="-12327"/>
            <a:ext cx="2308210" cy="1632227"/>
          </a:xfrm>
          <a:prstGeom prst="rect">
            <a:avLst/>
          </a:prstGeom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13100" y="720495"/>
            <a:ext cx="6353859" cy="487313"/>
          </a:xfrm>
        </p:spPr>
        <p:txBody>
          <a:bodyPr/>
          <a:lstStyle/>
          <a:p>
            <a:pPr marL="1905" algn="ctr">
              <a:lnSpc>
                <a:spcPts val="3815"/>
              </a:lnSpc>
            </a:pPr>
            <a:r>
              <a:rPr lang="fr-FR" spc="-5" dirty="0">
                <a:solidFill>
                  <a:srgbClr val="FF0000"/>
                </a:solidFill>
              </a:rPr>
              <a:t>PERSPECTIVES 2019 - 2020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4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039596-CDAE-4D4C-B5E7-5FA90C7C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0327-6C69-40E3-9414-D4B0859D7AD2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0F77B-DED7-4F68-830B-28DAE436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11900-404E-44BE-B580-A21CED74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C935534-0677-455B-890D-7A4AA475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32764" b="34785"/>
          <a:stretch/>
        </p:blipFill>
        <p:spPr>
          <a:xfrm>
            <a:off x="21" y="808139"/>
            <a:ext cx="10604480" cy="254205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28E05E7-1649-4262-B30E-17E69194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32764" b="34785"/>
          <a:stretch/>
        </p:blipFill>
        <p:spPr>
          <a:xfrm>
            <a:off x="20" y="808139"/>
            <a:ext cx="10452079" cy="25420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42FFED-EB0C-4B11-9B8A-D1849604B723}"/>
              </a:ext>
            </a:extLst>
          </p:cNvPr>
          <p:cNvSpPr txBox="1"/>
          <p:nvPr/>
        </p:nvSpPr>
        <p:spPr>
          <a:xfrm>
            <a:off x="1308100" y="4006850"/>
            <a:ext cx="669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</a:t>
            </a:r>
            <a:endParaRPr lang="fr-F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3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0820" y="555495"/>
            <a:ext cx="593534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55</a:t>
            </a:r>
            <a:r>
              <a:rPr lang="fr-FR" sz="3000" b="1" spc="-5" baseline="30000" dirty="0">
                <a:solidFill>
                  <a:srgbClr val="4166B0"/>
                </a:solidFill>
                <a:latin typeface="Times New Roman"/>
                <a:cs typeface="Times New Roman"/>
              </a:rPr>
              <a:t>ème</a:t>
            </a:r>
            <a:r>
              <a:rPr lang="fr-FR"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ASS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MBLÉE</a:t>
            </a:r>
            <a:r>
              <a:rPr sz="3000" b="1" spc="-35" dirty="0">
                <a:solidFill>
                  <a:srgbClr val="4166B0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4166B0"/>
                </a:solidFill>
                <a:latin typeface="Times New Roman"/>
                <a:cs typeface="Times New Roman"/>
              </a:rPr>
              <a:t>G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N</a:t>
            </a:r>
            <a:r>
              <a:rPr sz="3000" b="1" dirty="0">
                <a:solidFill>
                  <a:srgbClr val="4166B0"/>
                </a:solidFill>
                <a:latin typeface="Times New Roman"/>
                <a:cs typeface="Times New Roman"/>
              </a:rPr>
              <a:t>É</a:t>
            </a:r>
            <a:r>
              <a:rPr sz="3000" b="1" spc="5" dirty="0">
                <a:solidFill>
                  <a:srgbClr val="4166B0"/>
                </a:solidFill>
                <a:latin typeface="Times New Roman"/>
                <a:cs typeface="Times New Roman"/>
              </a:rPr>
              <a:t>R</a:t>
            </a:r>
            <a:r>
              <a:rPr sz="3000" b="1" spc="-5" dirty="0">
                <a:solidFill>
                  <a:srgbClr val="4166B0"/>
                </a:solidFill>
                <a:latin typeface="Times New Roman"/>
                <a:cs typeface="Times New Roman"/>
              </a:rPr>
              <a:t>A</a:t>
            </a:r>
            <a:r>
              <a:rPr sz="3000" b="1" spc="-15" dirty="0">
                <a:solidFill>
                  <a:srgbClr val="4166B0"/>
                </a:solidFill>
                <a:latin typeface="Times New Roman"/>
                <a:cs typeface="Times New Roman"/>
              </a:rPr>
              <a:t>L</a:t>
            </a:r>
            <a:r>
              <a:rPr sz="3000" b="1" spc="-20" dirty="0">
                <a:solidFill>
                  <a:srgbClr val="4166B0"/>
                </a:solidFill>
                <a:latin typeface="Times New Roman"/>
                <a:cs typeface="Times New Roman"/>
              </a:rPr>
              <a:t>E</a:t>
            </a:r>
            <a:endParaRPr lang="fr-FR" sz="3000" b="1" spc="-20" dirty="0">
              <a:solidFill>
                <a:srgbClr val="4166B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fr-FR" sz="2400" b="1" spc="-5" dirty="0">
                <a:latin typeface="Times New Roman"/>
                <a:cs typeface="Times New Roman"/>
              </a:rPr>
              <a:t>9 octobre  2020</a:t>
            </a:r>
            <a:endParaRPr sz="2400" b="1" spc="-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654" y="3204287"/>
            <a:ext cx="10281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2000" b="1" spc="-15" dirty="0">
                <a:solidFill>
                  <a:srgbClr val="231F20"/>
                </a:solidFill>
                <a:latin typeface="Calibri"/>
                <a:cs typeface="Times New Roman"/>
              </a:rPr>
              <a:t>  14</a:t>
            </a:r>
            <a:r>
              <a:rPr sz="20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20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10" dirty="0">
                <a:solidFill>
                  <a:srgbClr val="231F20"/>
                </a:solidFill>
                <a:latin typeface="Calibri"/>
                <a:cs typeface="Times New Roman"/>
              </a:rPr>
              <a:t>30</a:t>
            </a:r>
            <a:r>
              <a:rPr lang="fr-FR" sz="2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976" y="2315948"/>
            <a:ext cx="5560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Ac</a:t>
            </a:r>
            <a:r>
              <a:rPr sz="2000" b="1" spc="-2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c</a:t>
            </a:r>
            <a:r>
              <a:rPr sz="2000" b="1" spc="-1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u</a:t>
            </a:r>
            <a:r>
              <a:rPr sz="2000" b="1" spc="-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eil</a:t>
            </a:r>
            <a:r>
              <a:rPr sz="2000" b="1" spc="-45" dirty="0">
                <a:solidFill>
                  <a:srgbClr val="231F2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2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30" dirty="0">
                <a:solidFill>
                  <a:srgbClr val="231F2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4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f</a:t>
            </a:r>
            <a:r>
              <a:rPr sz="2000" b="1" spc="-1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sz="2000" b="1" spc="-2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mali</a:t>
            </a:r>
            <a:r>
              <a:rPr sz="2000" b="1" spc="-2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és</a:t>
            </a:r>
            <a:r>
              <a:rPr sz="2000" b="1" spc="-40" dirty="0">
                <a:solidFill>
                  <a:srgbClr val="231F2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d</a:t>
            </a:r>
            <a:r>
              <a:rPr sz="2000" b="1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’</a:t>
            </a:r>
            <a:r>
              <a:rPr sz="2000" b="1" spc="-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i</a:t>
            </a:r>
            <a:r>
              <a:rPr sz="2000" b="1" spc="-1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ns</a:t>
            </a: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c</a:t>
            </a:r>
            <a:r>
              <a:rPr sz="2000" b="1" spc="-2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i</a:t>
            </a:r>
            <a:r>
              <a:rPr sz="2000" b="1" spc="-2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ti</a:t>
            </a:r>
            <a:r>
              <a:rPr sz="2000" b="1" spc="-15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sz="2000" b="1" spc="-10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n</a:t>
            </a:r>
            <a:endParaRPr sz="2000" b="1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9000" y="3204287"/>
            <a:ext cx="688578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u</a:t>
            </a:r>
            <a:r>
              <a:rPr sz="2000" b="1" spc="-2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v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tu</a:t>
            </a:r>
            <a:r>
              <a:rPr sz="2000" b="1" spc="-4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d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sz="2000" b="1" spc="-3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l</a:t>
            </a:r>
            <a:r>
              <a:rPr sz="2000" b="1" spc="-2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’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ss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em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b</a:t>
            </a:r>
            <a:r>
              <a:rPr sz="2000" b="1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l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ée</a:t>
            </a:r>
            <a:r>
              <a:rPr sz="2000" b="1" spc="-40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g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é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né</a:t>
            </a:r>
            <a:r>
              <a:rPr sz="2000" b="1" spc="-5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ale</a:t>
            </a:r>
            <a:endParaRPr sz="2000" b="1" dirty="0">
              <a:latin typeface="Arial Black" panose="020B0A04020102020204" pitchFamily="34" charset="0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endParaRPr lang="fr-FR" sz="2000" b="1" spc="-10" dirty="0">
              <a:solidFill>
                <a:srgbClr val="4166B0"/>
              </a:solidFill>
              <a:latin typeface="Arial Black" panose="020B0A04020102020204" pitchFamily="34" charset="0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Ra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mo</a:t>
            </a:r>
            <a:r>
              <a:rPr sz="2000" b="1" spc="-5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al</a:t>
            </a:r>
            <a:r>
              <a:rPr sz="2000" b="1" spc="-2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(</a:t>
            </a:r>
            <a:r>
              <a:rPr sz="2000" b="1" spc="-1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4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é</a:t>
            </a:r>
            <a:r>
              <a:rPr sz="2000" b="1" spc="-15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s</a:t>
            </a:r>
            <a:r>
              <a:rPr sz="2000" b="1" spc="-5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i</a:t>
            </a:r>
            <a:r>
              <a:rPr sz="2000" b="1" spc="-15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d</a:t>
            </a:r>
            <a:r>
              <a:rPr sz="2000" b="1" spc="-1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sz="2000" b="1" spc="-2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2000" b="1" spc="-10" dirty="0" err="1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)</a:t>
            </a:r>
            <a:endParaRPr lang="fr-FR" sz="2000" b="1" spc="-10" dirty="0">
              <a:solidFill>
                <a:srgbClr val="4166B0"/>
              </a:solidFill>
              <a:latin typeface="Arial Black" panose="020B0A04020102020204" pitchFamily="34" charset="0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Bilan stages RSFI  </a:t>
            </a:r>
            <a:endParaRPr sz="2000" b="1" dirty="0">
              <a:latin typeface="Arial Black" panose="020B0A04020102020204" pitchFamily="34" charset="0"/>
              <a:cs typeface="Calibri"/>
            </a:endParaRP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Ra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fi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cier</a:t>
            </a:r>
            <a:r>
              <a:rPr sz="2000" b="1" spc="-5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(</a:t>
            </a:r>
            <a:r>
              <a:rPr sz="2000" b="1" spc="-1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sz="2000" b="1" spc="-4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é</a:t>
            </a:r>
            <a:r>
              <a:rPr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so</a:t>
            </a:r>
            <a:r>
              <a:rPr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ier)</a:t>
            </a:r>
            <a:r>
              <a:rPr lang="fr-FR" sz="2000" b="1" spc="-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 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pp</a:t>
            </a:r>
            <a:r>
              <a:rPr lang="fr-FR" sz="2000" b="1" spc="-3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ob</a:t>
            </a:r>
            <a:r>
              <a:rPr lang="fr-FR"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lang="fr-FR" sz="2000" b="1" spc="-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ti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lang="fr-FR" sz="2000" b="1" spc="-4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d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es</a:t>
            </a:r>
            <a:r>
              <a:rPr lang="fr-FR" sz="2000" b="1" spc="-3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2000" b="1" spc="-5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ap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po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rts</a:t>
            </a:r>
            <a:r>
              <a:rPr lang="fr-FR" sz="2000" b="1" spc="-20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mo</a:t>
            </a:r>
            <a:r>
              <a:rPr lang="fr-FR" sz="2000" b="1" spc="-5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al</a:t>
            </a:r>
            <a:r>
              <a:rPr lang="fr-FR" sz="2000" b="1" spc="-25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2000" b="1" spc="-2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lang="fr-FR" sz="2000" b="1" spc="-30" dirty="0">
                <a:solidFill>
                  <a:srgbClr val="4166B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2000" b="1" spc="-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fi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lang="fr-FR" sz="2000" b="1" spc="-15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cier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Situation  2020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endParaRPr lang="fr-FR" sz="2000" b="1" spc="-10" dirty="0">
              <a:solidFill>
                <a:srgbClr val="4166B0"/>
              </a:solidFill>
              <a:latin typeface="Arial Black" panose="020B0A04020102020204" pitchFamily="34" charset="0"/>
              <a:cs typeface="Calibri"/>
            </a:endParaRP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Election du nouveau conseil de direction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Présentation des candidats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Vote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Dépouillement</a:t>
            </a:r>
          </a:p>
          <a:p>
            <a:pPr marL="298450" lvl="0" indent="-285750">
              <a:buClr>
                <a:srgbClr val="4166B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fr-FR" sz="2000" b="1" spc="-10" dirty="0">
                <a:solidFill>
                  <a:srgbClr val="4166B0"/>
                </a:solidFill>
                <a:latin typeface="Arial Black" panose="020B0A04020102020204" pitchFamily="34" charset="0"/>
                <a:cs typeface="Calibri"/>
              </a:rPr>
              <a:t>Résultats</a:t>
            </a:r>
          </a:p>
          <a:p>
            <a:pPr marL="12700" lvl="0">
              <a:buClr>
                <a:srgbClr val="4166B0"/>
              </a:buClr>
              <a:tabLst>
                <a:tab pos="119380" algn="l"/>
              </a:tabLst>
            </a:pPr>
            <a:endParaRPr lang="fr-FR" sz="2000" b="1" spc="-10" dirty="0">
              <a:solidFill>
                <a:srgbClr val="4166B0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8300" y="1386492"/>
            <a:ext cx="45040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5" dirty="0">
                <a:solidFill>
                  <a:srgbClr val="EE3B23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 err="1">
                <a:solidFill>
                  <a:srgbClr val="EE3B23"/>
                </a:solidFill>
                <a:latin typeface="Times New Roman"/>
                <a:cs typeface="Times New Roman"/>
              </a:rPr>
              <a:t>P</a:t>
            </a:r>
            <a:r>
              <a:rPr sz="2800" b="1" spc="-70" dirty="0" err="1">
                <a:solidFill>
                  <a:srgbClr val="EE3B23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 err="1">
                <a:solidFill>
                  <a:srgbClr val="EE3B23"/>
                </a:solidFill>
                <a:latin typeface="Times New Roman"/>
                <a:cs typeface="Times New Roman"/>
              </a:rPr>
              <a:t>o</a:t>
            </a:r>
            <a:r>
              <a:rPr sz="2800" b="1" spc="-10" dirty="0" err="1">
                <a:solidFill>
                  <a:srgbClr val="EE3B23"/>
                </a:solidFill>
                <a:latin typeface="Times New Roman"/>
                <a:cs typeface="Times New Roman"/>
              </a:rPr>
              <a:t>g</a:t>
            </a:r>
            <a:r>
              <a:rPr sz="2800" b="1" spc="-20" dirty="0" err="1">
                <a:solidFill>
                  <a:srgbClr val="EE3B23"/>
                </a:solidFill>
                <a:latin typeface="Times New Roman"/>
                <a:cs typeface="Times New Roman"/>
              </a:rPr>
              <a:t>ramm</a:t>
            </a:r>
            <a:r>
              <a:rPr lang="fr-FR" sz="2800" b="1" spc="-20" dirty="0">
                <a:solidFill>
                  <a:srgbClr val="EE3B23"/>
                </a:solidFill>
                <a:latin typeface="Times New Roman"/>
                <a:cs typeface="Times New Roman"/>
              </a:rPr>
              <a:t>e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4791" y="6488241"/>
            <a:ext cx="920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BBBDC0"/>
                </a:solidFill>
                <a:latin typeface="Calibri"/>
                <a:cs typeface="Calibri"/>
              </a:rPr>
              <a:t>G</a:t>
            </a:r>
            <a:r>
              <a:rPr sz="1000" b="1" spc="-35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BBBDC0"/>
                </a:solidFill>
                <a:latin typeface="Calibri"/>
                <a:cs typeface="Calibri"/>
              </a:rPr>
              <a:t>N</a:t>
            </a:r>
            <a:r>
              <a:rPr sz="1000" b="1" spc="-15" dirty="0">
                <a:solidFill>
                  <a:srgbClr val="BBBDC0"/>
                </a:solidFill>
                <a:latin typeface="Calibri"/>
                <a:cs typeface="Calibri"/>
              </a:rPr>
              <a:t>P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I</a:t>
            </a:r>
            <a:r>
              <a:rPr sz="1000" b="1" spc="-30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2011</a:t>
            </a:r>
            <a:r>
              <a:rPr sz="1000" b="1" spc="15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-</a:t>
            </a:r>
            <a:r>
              <a:rPr sz="1000" b="1" spc="-30" dirty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BBBDC0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" y="1"/>
            <a:ext cx="2904603" cy="2053960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1052151" y="2315948"/>
            <a:ext cx="10281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2000" b="1" spc="-10" dirty="0">
                <a:solidFill>
                  <a:srgbClr val="231F20"/>
                </a:solidFill>
                <a:latin typeface="Calibri"/>
                <a:cs typeface="Calibri"/>
              </a:rPr>
              <a:t>14h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129434" y="5314430"/>
            <a:ext cx="10281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20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16 h</a:t>
            </a:r>
            <a:endParaRPr lang="fr-FR" sz="2000" b="1" spc="-10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5"/>
          </p:nvPr>
        </p:nvSpPr>
        <p:spPr>
          <a:xfrm>
            <a:off x="3746500" y="7066882"/>
            <a:ext cx="3421887" cy="27699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7"/>
          </p:nvPr>
        </p:nvSpPr>
        <p:spPr>
          <a:xfrm>
            <a:off x="7512928" y="6510546"/>
            <a:ext cx="2459482" cy="377825"/>
          </a:xfrm>
        </p:spPr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3A8F7C-5760-4B30-A747-91AA8FC9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B8-E2AA-4A85-9EC0-B71F154586B6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736C01-59D9-4430-BE42-0121808D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20E503-F507-4344-8828-859A6AF3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7F603-377A-4651-8249-F9CDA9B33B04}"/>
              </a:ext>
            </a:extLst>
          </p:cNvPr>
          <p:cNvSpPr/>
          <p:nvPr/>
        </p:nvSpPr>
        <p:spPr>
          <a:xfrm>
            <a:off x="0" y="0"/>
            <a:ext cx="5194300" cy="75565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14A20BA-A6A1-401B-BA73-487C1122F5D3}"/>
              </a:ext>
            </a:extLst>
          </p:cNvPr>
          <p:cNvSpPr txBox="1">
            <a:spLocks/>
          </p:cNvSpPr>
          <p:nvPr/>
        </p:nvSpPr>
        <p:spPr>
          <a:xfrm>
            <a:off x="1188069" y="381935"/>
            <a:ext cx="4008583" cy="59744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b="1" kern="0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</a:rPr>
              <a:t>Des informations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5A0CE7B-9740-49EE-BB53-84AC2FFD49C3}"/>
              </a:ext>
            </a:extLst>
          </p:cNvPr>
          <p:cNvSpPr txBox="1">
            <a:spLocks/>
          </p:cNvSpPr>
          <p:nvPr/>
        </p:nvSpPr>
        <p:spPr>
          <a:xfrm>
            <a:off x="5346701" y="381935"/>
            <a:ext cx="5346699" cy="59744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Une vingtaine de mails </a:t>
            </a:r>
          </a:p>
          <a:p>
            <a:endParaRPr lang="fr-FR" sz="2400" kern="0" dirty="0">
              <a:solidFill>
                <a:schemeClr val="tx2">
                  <a:lumMod val="60000"/>
                  <a:lumOff val="40000"/>
                </a:schemeClr>
              </a:solidFill>
              <a:latin typeface="Univers" panose="020B0503020202020204" pitchFamily="34" charset="0"/>
            </a:endParaRPr>
          </a:p>
          <a:p>
            <a:pPr lvl="1"/>
            <a:r>
              <a:rPr lang="fr-FR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Règlementation</a:t>
            </a:r>
          </a:p>
          <a:p>
            <a:pPr lvl="1"/>
            <a:r>
              <a:rPr lang="fr-FR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Vie de l’ANPI (stages, séminaires)</a:t>
            </a:r>
          </a:p>
          <a:p>
            <a:pPr lvl="1"/>
            <a:r>
              <a:rPr lang="fr-FR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DTO (programmes, SGS…)</a:t>
            </a: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0DB61-4DD4-46D9-8FCB-2776BF26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16E9-1141-4F5C-8549-DF900D9674FE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AA1285-FA00-476C-83F8-B181A742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B5F155-9C4F-4E89-B26A-DCFDA8DA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3879301-9451-47A2-8578-7615C3C330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disponibilité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5960D6F-2472-42E4-8290-63C4F68941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mail ou par téléphone</a:t>
            </a:r>
          </a:p>
          <a:p>
            <a:endParaRPr lang="fr-FR" sz="2800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réponds immédiatement ou je m’appuie sur les personnes ressources</a:t>
            </a:r>
          </a:p>
          <a:p>
            <a:pPr lvl="1"/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Assurances</a:t>
            </a:r>
          </a:p>
          <a:p>
            <a:pPr lvl="1"/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Règlementation</a:t>
            </a:r>
          </a:p>
          <a:p>
            <a:pPr lvl="1"/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Vie du FI »</a:t>
            </a:r>
          </a:p>
          <a:p>
            <a:pPr lvl="1"/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Juridique</a:t>
            </a:r>
          </a:p>
          <a:p>
            <a:pPr lvl="1"/>
            <a:r>
              <a:rPr lang="fr-FR" sz="2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</a:t>
            </a:r>
          </a:p>
          <a:p>
            <a:pPr lvl="1"/>
            <a:endParaRPr lang="fr-F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0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E4E0BA-AC31-478F-98D9-21C310FA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CFE-2712-41C3-8A64-2ADF46704AD3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DA2C4-4E2F-4F01-9369-803A8D2F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D892E-D81D-487B-89FC-4892B108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BAC56-A0BC-4D3F-AFDC-F98672662E97}"/>
              </a:ext>
            </a:extLst>
          </p:cNvPr>
          <p:cNvSpPr/>
          <p:nvPr/>
        </p:nvSpPr>
        <p:spPr>
          <a:xfrm>
            <a:off x="0" y="0"/>
            <a:ext cx="5194300" cy="75565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81342-93D0-48A4-AB64-FB20ECD9BA22}"/>
              </a:ext>
            </a:extLst>
          </p:cNvPr>
          <p:cNvSpPr txBox="1"/>
          <p:nvPr/>
        </p:nvSpPr>
        <p:spPr>
          <a:xfrm>
            <a:off x="381635" y="2500977"/>
            <a:ext cx="4431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Univers" panose="020B0503020202020204" pitchFamily="34" charset="0"/>
                <a:cs typeface="Arial" panose="020B0604020202020204" pitchFamily="34" charset="0"/>
              </a:rPr>
              <a:t>POUR</a:t>
            </a:r>
          </a:p>
          <a:p>
            <a:r>
              <a:rPr lang="fr-FR" sz="8000" b="1" dirty="0">
                <a:latin typeface="Univers" panose="020B0503020202020204" pitchFamily="34" charset="0"/>
                <a:cs typeface="Arial" panose="020B0604020202020204" pitchFamily="34" charset="0"/>
              </a:rPr>
              <a:t>RAPPEL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A4CC3A-6CD7-4C42-ABC6-FABE9776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1" r="-2" b="15210"/>
          <a:stretch/>
        </p:blipFill>
        <p:spPr>
          <a:xfrm>
            <a:off x="5194300" y="1386497"/>
            <a:ext cx="5569864" cy="47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2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84" y="5497612"/>
            <a:ext cx="2480116" cy="95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20908" y="842590"/>
            <a:ext cx="8013557" cy="246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8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ASSEMBLEE GENERALE  9 octobre 2020</a:t>
            </a:r>
          </a:p>
          <a:p>
            <a:pPr algn="ctr"/>
            <a:endParaRPr lang="fr-FR" sz="3085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08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Rapport financier exercice 2019</a:t>
            </a:r>
          </a:p>
          <a:p>
            <a:pPr algn="ctr"/>
            <a:endParaRPr lang="fr-FR" sz="3085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08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Jean Paul Coquet</a:t>
            </a:r>
          </a:p>
        </p:txBody>
      </p:sp>
    </p:spTree>
    <p:extLst>
      <p:ext uri="{BB962C8B-B14F-4D97-AF65-F5344CB8AC3E}">
        <p14:creationId xmlns:p14="http://schemas.microsoft.com/office/powerpoint/2010/main" val="82616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28AE7-A097-4387-BA34-8C75406A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63" y="27449"/>
            <a:ext cx="8511558" cy="75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B85EBC0-4367-4A4B-A316-FFEC8241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6" y="440796"/>
            <a:ext cx="9811838" cy="68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6C0191-E624-4CB4-B03E-98646176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2" y="776640"/>
            <a:ext cx="9790279" cy="59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D35195-EC9E-4643-8D27-65E06D25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0" y="598223"/>
            <a:ext cx="9592993" cy="63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646DFD9-51FD-4729-8C24-01F19BCA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3" y="881592"/>
            <a:ext cx="9785796" cy="57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8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2D37B3-E29E-426A-985A-C662FD6D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0" y="1196446"/>
            <a:ext cx="9666171" cy="51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9100" y="2940050"/>
            <a:ext cx="7039659" cy="432434"/>
          </a:xfrm>
        </p:spPr>
        <p:txBody>
          <a:bodyPr/>
          <a:lstStyle/>
          <a:p>
            <a:pPr algn="ctr"/>
            <a:r>
              <a:rPr lang="fr-FR" dirty="0"/>
              <a:t>RAPPORT MORAL DU PRESIDENT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" y="1"/>
            <a:ext cx="2904603" cy="20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4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A9BF52-0D18-42B0-B331-3DDE01D5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9" y="1164961"/>
            <a:ext cx="9478903" cy="51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31B3EC-7D2B-413A-A7DF-8F95F9D6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9" y="913077"/>
            <a:ext cx="9497735" cy="57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2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48307-BC63-4DC4-BC51-8B12E531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220" y="2514260"/>
            <a:ext cx="8689975" cy="492443"/>
          </a:xfrm>
        </p:spPr>
        <p:txBody>
          <a:bodyPr/>
          <a:lstStyle/>
          <a:p>
            <a:pPr algn="ctr"/>
            <a:r>
              <a:rPr lang="fr-FR" b="1" dirty="0"/>
              <a:t>Budget de fonctionnement en équilibre</a:t>
            </a:r>
          </a:p>
        </p:txBody>
      </p:sp>
    </p:spTree>
    <p:extLst>
      <p:ext uri="{BB962C8B-B14F-4D97-AF65-F5344CB8AC3E}">
        <p14:creationId xmlns:p14="http://schemas.microsoft.com/office/powerpoint/2010/main" val="1355756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46500" y="4968383"/>
            <a:ext cx="9600400" cy="172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289" b="1" dirty="0">
                <a:solidFill>
                  <a:srgbClr val="0070C0"/>
                </a:solidFill>
                <a:latin typeface="Arial Black" panose="020B0A04020102020204" pitchFamily="34" charset="0"/>
              </a:rPr>
              <a:t>MERCI DE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F95694-8EA5-4DF8-9BC3-B1762D1F7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0" t="11691" r="10958" b="10372"/>
          <a:stretch/>
        </p:blipFill>
        <p:spPr>
          <a:xfrm>
            <a:off x="784526" y="604564"/>
            <a:ext cx="9124349" cy="39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4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300" y="2940050"/>
            <a:ext cx="7039659" cy="984885"/>
          </a:xfrm>
        </p:spPr>
        <p:txBody>
          <a:bodyPr/>
          <a:lstStyle/>
          <a:p>
            <a:pPr algn="ctr"/>
            <a:r>
              <a:rPr lang="fr-FR" dirty="0"/>
              <a:t>Approbation du rapport moral</a:t>
            </a:r>
            <a:br>
              <a:rPr lang="fr-FR" dirty="0"/>
            </a:br>
            <a:r>
              <a:rPr lang="fr-FR" dirty="0"/>
              <a:t>Approbation du rapport financier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" y="1"/>
            <a:ext cx="2904603" cy="20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7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190527-6AA5-49D4-B341-66FF5DCD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53522E5-E02E-4028-8023-4FE0E7432C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129" y="2940050"/>
            <a:ext cx="10375900" cy="147796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au  Conseil de direction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843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EEBD9-145F-40F9-A5D2-FD2556DF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49244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ACTUEL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A04156-1D2B-4A28-8F5C-E648C1BAFF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69CF32-C4A5-4900-AA11-70AA8AD289F7}"/>
              </a:ext>
            </a:extLst>
          </p:cNvPr>
          <p:cNvSpPr txBox="1"/>
          <p:nvPr/>
        </p:nvSpPr>
        <p:spPr>
          <a:xfrm>
            <a:off x="692615" y="1870035"/>
            <a:ext cx="94602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Bureau</a:t>
            </a:r>
          </a:p>
          <a:p>
            <a:endParaRPr lang="fr-FR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Francis  Artigue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Président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fr-FR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Belair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Vice  Président</a:t>
            </a: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Jean Marc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houvenot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Vice président</a:t>
            </a: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Jean Paul Coquet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Trésorier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Pascale Valette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Secrétaire  </a:t>
            </a:r>
            <a:r>
              <a:rPr lang="fr-FR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Gérérale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333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EEBD9-145F-40F9-A5D2-FD2556DF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49244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CD ACTUEL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A04156-1D2B-4A28-8F5C-E648C1BAFF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69CF32-C4A5-4900-AA11-70AA8AD289F7}"/>
              </a:ext>
            </a:extLst>
          </p:cNvPr>
          <p:cNvSpPr txBox="1"/>
          <p:nvPr/>
        </p:nvSpPr>
        <p:spPr>
          <a:xfrm>
            <a:off x="393700" y="1263650"/>
            <a:ext cx="97650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Administrateurs</a:t>
            </a: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fr-FR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Ascione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Présidente de l’ACOP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Gérard David,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relations presse</a:t>
            </a: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Jean Yves Dupont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chargé des assurances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Bernard </a:t>
            </a:r>
            <a:r>
              <a:rPr lang="fr-FR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Ladevie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médecin aéronautique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Jean Pierre Magny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relation EASA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 </a:t>
            </a:r>
            <a:r>
              <a:rPr lang="fr-FR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Marolle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IULM à Coulommiers, président du SNPPAL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fr-FR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Ollive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responsable 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ellule  Juridique  responsable SNPPAL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511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38D12-7ED8-4E17-B88E-6E1B4910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09  Octobre  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8F2241-E6E5-4834-8E56-25FB16E9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55ème </a:t>
            </a:r>
            <a:r>
              <a:rPr lang="fr-FR" dirty="0" err="1"/>
              <a:t>assembléz</a:t>
            </a:r>
            <a:r>
              <a:rPr lang="fr-FR" dirty="0"/>
              <a:t> générale ANPI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190527-6AA5-49D4-B341-66FF5DCD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53522E5-E02E-4028-8023-4FE0E7432C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129" y="2940050"/>
            <a:ext cx="10375900" cy="147796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au  Conseil de direction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209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01C3C27-B5B8-42F3-B12C-2CCD81E732DF}"/>
              </a:ext>
            </a:extLst>
          </p:cNvPr>
          <p:cNvSpPr txBox="1"/>
          <p:nvPr/>
        </p:nvSpPr>
        <p:spPr>
          <a:xfrm>
            <a:off x="534670" y="1187450"/>
            <a:ext cx="99936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Artigue Francis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Chavenay                 président  2020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Ascione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Christine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Toussus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Noble  Administratrice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Belair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Pierre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Brest                               Vice président 2020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Coquet Jean Paul</a:t>
            </a:r>
            <a:r>
              <a:rPr lang="fr-F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 à Saulieu                   Trésorier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David Gérard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 à Albertville                        Administrateur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Dupont Jean Yves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Toussus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Noble Administrateur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Ferrero Jean Pierre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Lyon Bron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Ladevie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Bernard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Pamiers                     Administrateur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Magny Jean Pierre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Etampes Mondésir Administrateur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Marolle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Serge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IULM à Coulommiers, président du SNPPAL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Ollive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Daniel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Aix en Provence		Administrateur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Thouvenot Jean Marc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Avignon          Vice président 2020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Valette Pascale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Langogne – Lespéron Secrétaire générale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A7C83E-2154-4A5A-B647-5C83CA67C28B}"/>
              </a:ext>
            </a:extLst>
          </p:cNvPr>
          <p:cNvSpPr txBox="1"/>
          <p:nvPr/>
        </p:nvSpPr>
        <p:spPr>
          <a:xfrm>
            <a:off x="1764411" y="251956"/>
            <a:ext cx="70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</a:p>
        </p:txBody>
      </p:sp>
    </p:spTree>
    <p:extLst>
      <p:ext uri="{BB962C8B-B14F-4D97-AF65-F5344CB8AC3E}">
        <p14:creationId xmlns:p14="http://schemas.microsoft.com/office/powerpoint/2010/main" val="234125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69900" y="1475329"/>
            <a:ext cx="9525000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07010" indent="-27432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3200" b="1" spc="50" dirty="0"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Remerciements à René LOCHET  pour la conduite de l’ANPI durant 8 années</a:t>
            </a: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Hommage  à Walter PRADUROUX  disparu en 2019</a:t>
            </a: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spc="-5" dirty="0">
              <a:solidFill>
                <a:srgbClr val="231F2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984885"/>
          </a:xfrm>
        </p:spPr>
        <p:txBody>
          <a:bodyPr/>
          <a:lstStyle/>
          <a:p>
            <a:pPr algn="ctr"/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B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I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L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AN</a:t>
            </a:r>
            <a:r>
              <a:rPr lang="fr-FR" i="1" spc="30" dirty="0">
                <a:solidFill>
                  <a:srgbClr val="EE3B23"/>
                </a:solidFill>
              </a:rPr>
              <a:t> 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2019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01650"/>
            <a:ext cx="2057400" cy="14548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613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Francis ARTIGUE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Professeur émérite,  responsable pédagogique SNPPAL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2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2012-2019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Vice Président (formation et sécurité), Stages RSFI, Cours RSFI séminaire 2014, séminaire 2015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8202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36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Christine ASCIONE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Fondatrice ACOP, présidente </a:t>
            </a:r>
            <a:r>
              <a:rPr lang="fr-FR" sz="2807" dirty="0" err="1">
                <a:latin typeface="Arial" panose="020B0604020202020204" pitchFamily="34" charset="0"/>
                <a:cs typeface="Arial" panose="020B0604020202020204" pitchFamily="34" charset="0"/>
              </a:rPr>
              <a:t>CDAé</a:t>
            </a:r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, IR, </a:t>
            </a:r>
            <a:r>
              <a:rPr lang="fr-FR" sz="2807" dirty="0" err="1">
                <a:latin typeface="Arial" panose="020B0604020202020204" pitchFamily="34" charset="0"/>
                <a:cs typeface="Arial" panose="020B0604020202020204" pitchFamily="34" charset="0"/>
              </a:rPr>
              <a:t>Multimoteurs</a:t>
            </a:r>
            <a:endParaRPr lang="fr-FR" sz="28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Correspondante stages RSFE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Actions concrètes au sein de l’équipe </a:t>
            </a:r>
            <a:r>
              <a:rPr lang="fr-FR" sz="2807" dirty="0" err="1">
                <a:latin typeface="Arial" panose="020B0604020202020204" pitchFamily="34" charset="0"/>
                <a:cs typeface="Arial" panose="020B0604020202020204" pitchFamily="34" charset="0"/>
              </a:rPr>
              <a:t>Toussus</a:t>
            </a:r>
            <a:endParaRPr lang="fr-FR" sz="28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Pierre BELAIR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Pilote HOP,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2"/>
            <a:ext cx="10033595" cy="2252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Secrétaire , Responsable des stages RSFI, Responsable des stages RSFE, Cours RSFI, Séminaires 2014 &amp; 2015, Programme ATO, Document prorogation , Veille règlementaire EASA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5189290"/>
            <a:ext cx="9914147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2016-2020 </a:t>
            </a:r>
          </a:p>
          <a:p>
            <a:r>
              <a:rPr lang="fr-FR" sz="2807" u="sng" dirty="0">
                <a:latin typeface="Arial" panose="020B0604020202020204" pitchFamily="34" charset="0"/>
                <a:cs typeface="Arial" panose="020B0604020202020204" pitchFamily="34" charset="0"/>
              </a:rPr>
              <a:t> Vice Président</a:t>
            </a:r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16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1044514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Jean Paul COQUET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Radiologie </a:t>
            </a:r>
            <a:r>
              <a:rPr lang="fr-FR" sz="2807" dirty="0" err="1"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, VV,ITV,FI,ULM vol de nuit remorquage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766007"/>
            <a:ext cx="10033595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Trésorier depuis 19 ans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1993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Trésorier</a:t>
            </a:r>
          </a:p>
          <a:p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39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 BLANCA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Gérard DAVID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Journaliste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20119-2020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relation  DGAC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3353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579" dirty="0"/>
          </a:p>
        </p:txBody>
      </p:sp>
    </p:spTree>
    <p:extLst>
      <p:ext uri="{BB962C8B-B14F-4D97-AF65-F5344CB8AC3E}">
        <p14:creationId xmlns:p14="http://schemas.microsoft.com/office/powerpoint/2010/main" val="2594748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Jean Yves DUPONT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Retraité ingénieur Dassault  7000h d’instruction CPL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711450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2012-2019 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Relations ACOP, météo, associations de FI européennes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1993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Assurances</a:t>
            </a:r>
          </a:p>
          <a:p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9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Jean Pierre FERRERO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Pilote HOP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9902" y="2711450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FI depuis 1982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5 000 heures d’instruction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8342" y="4815603"/>
            <a:ext cx="9914147" cy="9551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Retraité</a:t>
            </a:r>
          </a:p>
        </p:txBody>
      </p:sp>
    </p:spTree>
    <p:extLst>
      <p:ext uri="{BB962C8B-B14F-4D97-AF65-F5344CB8AC3E}">
        <p14:creationId xmlns:p14="http://schemas.microsoft.com/office/powerpoint/2010/main" val="3384558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Bernard LADEVIE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Médecin aéronautique agréé       IULM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Médecin aéronautique     Administrateur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52431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28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1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Jean Pierre Magny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Pilote civil et militaire Ingénieur aéronautique   CPL IR FE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724974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2012-2020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Relations internationales EGAST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1993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Relations internationales EGAST EASA</a:t>
            </a:r>
          </a:p>
          <a:p>
            <a:r>
              <a:rPr lang="fr-FR" sz="157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962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Serge </a:t>
            </a:r>
            <a:r>
              <a:rPr lang="fr-FR" sz="4736" b="1" dirty="0" err="1">
                <a:latin typeface="Arial" panose="020B0604020202020204" pitchFamily="34" charset="0"/>
                <a:cs typeface="Arial" panose="020B0604020202020204" pitchFamily="34" charset="0"/>
              </a:rPr>
              <a:t>Marolle</a:t>
            </a:r>
            <a:endParaRPr lang="fr-FR" sz="473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Président du SNPPAL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724974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2018-2020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767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28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7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838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69900" y="1475329"/>
            <a:ext cx="9525000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07010" indent="-27432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3200" b="1" spc="50" dirty="0"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3200" b="1" spc="50" dirty="0">
                <a:latin typeface="Arial Black" panose="020B0A04020102020204" pitchFamily="34" charset="0"/>
                <a:cs typeface="Times New Roman"/>
              </a:rPr>
              <a:t>LES ASSURANCES 2020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287020" marR="207010" indent="-27432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Stable en 2019, 2020</a:t>
            </a:r>
          </a:p>
          <a:p>
            <a:pPr marL="287020" marR="207010" indent="-27432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le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co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ntr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t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spc="-4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ss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u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ranc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1600" b="1" spc="6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FI</a:t>
            </a: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/FE</a:t>
            </a:r>
            <a:r>
              <a:rPr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2021</a:t>
            </a: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 augmente!</a:t>
            </a:r>
            <a:endParaRPr lang="fr-FR" sz="1600" b="1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12700" marR="20701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Répercussion  50%</a:t>
            </a:r>
          </a:p>
          <a:p>
            <a:pPr marL="287020" marR="207010" indent="-274320" algn="ctr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spc="-5" dirty="0">
              <a:solidFill>
                <a:srgbClr val="231F2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984885"/>
          </a:xfrm>
        </p:spPr>
        <p:txBody>
          <a:bodyPr/>
          <a:lstStyle/>
          <a:p>
            <a:pPr algn="ctr"/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B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I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L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AN</a:t>
            </a:r>
            <a:r>
              <a:rPr lang="fr-FR" i="1" spc="30" dirty="0">
                <a:solidFill>
                  <a:srgbClr val="EE3B23"/>
                </a:solidFill>
              </a:rPr>
              <a:t> 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2019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01650"/>
            <a:ext cx="2057400" cy="14548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Daniel OLLIVE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Magistrat, FI voltige et montagne IULM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conseil en droit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8202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Animateur de la cellule juridique  délégué au SNPPAL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6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Jean Marc THOUVENOT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Retraité pilote commandant de bord AF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13882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2017-2019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Administrateur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1993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Vice président responsable DTO Avignon</a:t>
            </a:r>
          </a:p>
          <a:p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96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03" y="770732"/>
            <a:ext cx="10272490" cy="1621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3" y="2581766"/>
            <a:ext cx="10306618" cy="19518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31" y="4815603"/>
            <a:ext cx="10272490" cy="1703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598" y="952290"/>
            <a:ext cx="9777636" cy="12531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736" b="1" dirty="0">
                <a:latin typeface="Arial" panose="020B0604020202020204" pitchFamily="34" charset="0"/>
                <a:cs typeface="Arial" panose="020B0604020202020204" pitchFamily="34" charset="0"/>
              </a:rPr>
              <a:t>Pascale VALETTE de WILDE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Commerciale, pilote commandant de bord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598" y="2673783"/>
            <a:ext cx="10033595" cy="9562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6598" y="4815603"/>
            <a:ext cx="9914147" cy="11993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</a:p>
          <a:p>
            <a:r>
              <a:rPr lang="fr-FR" sz="2807" dirty="0">
                <a:latin typeface="Arial" panose="020B0604020202020204" pitchFamily="34" charset="0"/>
                <a:cs typeface="Arial" panose="020B0604020202020204" pitchFamily="34" charset="0"/>
              </a:rPr>
              <a:t> Secrétaire général</a:t>
            </a:r>
          </a:p>
          <a:p>
            <a:endParaRPr lang="fr-FR" sz="1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84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AF40EF-A765-4911-872E-25D993EF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E395-96A3-4C3E-9C13-19522B9C03C7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4E82F3-713F-4904-A83F-D414F39E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D660F2-A167-4A81-BA03-CF92CFA8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EE5A8-3A7E-42DE-A7E7-3745AC61A09F}"/>
              </a:ext>
            </a:extLst>
          </p:cNvPr>
          <p:cNvSpPr txBox="1"/>
          <p:nvPr/>
        </p:nvSpPr>
        <p:spPr>
          <a:xfrm>
            <a:off x="1079500" y="156845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bulletins doivent compter 12 noms , il peut y avoir moins mais le bulletin est compté nul s’il y en a plus</a:t>
            </a:r>
          </a:p>
          <a:p>
            <a:r>
              <a:rPr lang="fr-FR" sz="3200" b="1" dirty="0"/>
              <a:t>Vous devez rayer au moins un nom</a:t>
            </a:r>
          </a:p>
          <a:p>
            <a:r>
              <a:rPr lang="fr-FR" sz="3200" dirty="0"/>
              <a:t>Rature: bulletin nul</a:t>
            </a:r>
          </a:p>
          <a:p>
            <a:r>
              <a:rPr lang="fr-FR" sz="3200" dirty="0"/>
              <a:t>Procuration: pas plus de 10 par votant</a:t>
            </a:r>
          </a:p>
        </p:txBody>
      </p:sp>
    </p:spTree>
    <p:extLst>
      <p:ext uri="{BB962C8B-B14F-4D97-AF65-F5344CB8AC3E}">
        <p14:creationId xmlns:p14="http://schemas.microsoft.com/office/powerpoint/2010/main" val="1911754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2663E-7826-4A34-9ACC-886D1BCE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A79D75-6CF5-4283-AF7E-098BBCC1BC6A}"/>
              </a:ext>
            </a:extLst>
          </p:cNvPr>
          <p:cNvSpPr txBox="1"/>
          <p:nvPr/>
        </p:nvSpPr>
        <p:spPr>
          <a:xfrm>
            <a:off x="1003300" y="592762"/>
            <a:ext cx="91554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Artigue Francis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président  2020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Ascione</a:t>
            </a: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Christine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   Administratrice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Belair</a:t>
            </a: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Pierre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Vice président 2020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Coquet Jean Paul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Trésorier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David Gérard,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Administrateur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Dupont Jean Yves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Administrateur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Ferrero Jean Pierre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 à Lyon Bron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Ladevie</a:t>
            </a: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Bernard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Administrateur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Magny Jean Pierre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Administrateur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Marolle</a:t>
            </a: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Serge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président du SNPPAL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Ollive</a:t>
            </a: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Daniel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Administrateur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Thouvenot Jean Marc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Vice président 2020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Valette Pascale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Secrétaire générale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44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98214" y="1413128"/>
            <a:ext cx="95250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sz="1600" dirty="0">
              <a:latin typeface="Arial Black" panose="020B0A04020102020204" pitchFamily="34" charset="0"/>
              <a:cs typeface="Arial"/>
            </a:endParaRP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	</a:t>
            </a:r>
          </a:p>
          <a:p>
            <a:pPr marL="12700" marR="20701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3200" b="1" spc="-5" dirty="0">
                <a:latin typeface="Arial Black" panose="020B0A04020102020204" pitchFamily="34" charset="0"/>
                <a:cs typeface="Arial"/>
              </a:rPr>
              <a:t>LA FORMATION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endParaRPr lang="fr-FR" sz="1600" b="1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	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.	</a:t>
            </a: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Les 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s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t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g</a:t>
            </a: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s</a:t>
            </a:r>
            <a:r>
              <a:rPr sz="1600" b="1" spc="2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1600" b="1" spc="-4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RS</a:t>
            </a:r>
            <a:r>
              <a:rPr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FI</a:t>
            </a:r>
            <a:r>
              <a:rPr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ont toujours le même succès (rapport Lise)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285750" marR="207010" indent="-27305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5750" algn="l"/>
                <a:tab pos="449263" algn="l"/>
              </a:tabLst>
            </a:pPr>
            <a:r>
              <a:rPr lang="fr-FR" sz="1600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es stages RSFE sont bien rôdés </a:t>
            </a:r>
            <a:endParaRPr lang="fr-FR" sz="1600" b="1" spc="50" dirty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spc="5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Séminaire ANPI :  culture juste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endParaRPr lang="fr-FR" sz="1600" b="1" spc="5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287020" marR="207010" indent="-27432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r>
              <a:rPr lang="fr-FR" sz="1600" b="1" spc="-1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Le Séminaire 2020 est improbable</a:t>
            </a:r>
          </a:p>
          <a:p>
            <a:pPr marL="287020" marR="207010" indent="-27432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lang="fr-FR" sz="1600" b="1" spc="-10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984885"/>
          </a:xfrm>
        </p:spPr>
        <p:txBody>
          <a:bodyPr/>
          <a:lstStyle/>
          <a:p>
            <a:pPr algn="ctr"/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B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I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L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AN</a:t>
            </a:r>
            <a:r>
              <a:rPr lang="fr-FR" i="1" spc="30" dirty="0">
                <a:solidFill>
                  <a:srgbClr val="EE3B23"/>
                </a:solidFill>
              </a:rPr>
              <a:t> 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2019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-15246"/>
            <a:ext cx="2057400" cy="14548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73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98214" y="1413128"/>
            <a:ext cx="9525000" cy="2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EE3B23"/>
              </a:buClr>
              <a:buFont typeface="Wingdings"/>
              <a:buChar char=""/>
              <a:tabLst>
                <a:tab pos="287020" algn="l"/>
              </a:tabLst>
            </a:pPr>
            <a:endParaRPr sz="1600" dirty="0">
              <a:latin typeface="Arial Black" panose="020B0A04020102020204" pitchFamily="34" charset="0"/>
              <a:cs typeface="Arial"/>
            </a:endParaRP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1600" b="1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	</a:t>
            </a:r>
          </a:p>
          <a:p>
            <a:pPr marL="12700" marR="20701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3200" b="1" spc="-5" dirty="0">
                <a:latin typeface="Arial Black" panose="020B0A04020102020204" pitchFamily="34" charset="0"/>
                <a:cs typeface="Arial"/>
              </a:rPr>
              <a:t>LA FORMATION</a:t>
            </a: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endParaRPr lang="fr-FR" sz="1600" b="1" spc="-5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  <a:p>
            <a:pPr marL="12700" marR="207010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FR" sz="16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	</a:t>
            </a:r>
          </a:p>
          <a:p>
            <a:pPr marL="12700" marR="207010" algn="ctr">
              <a:lnSpc>
                <a:spcPct val="100000"/>
              </a:lnSpc>
              <a:spcBef>
                <a:spcPts val="705"/>
              </a:spcBef>
              <a:buClr>
                <a:srgbClr val="EE3B23"/>
              </a:buClr>
              <a:tabLst>
                <a:tab pos="287020" algn="l"/>
              </a:tabLst>
            </a:pPr>
            <a:r>
              <a:rPr lang="fr-FR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.</a:t>
            </a:r>
            <a:r>
              <a:rPr lang="fr-FR" sz="3600" b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	LISE MEGRET </a:t>
            </a:r>
            <a:endParaRPr lang="fr-FR" sz="3600" b="1" spc="-1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826870" y="420985"/>
            <a:ext cx="7039659" cy="984885"/>
          </a:xfrm>
        </p:spPr>
        <p:txBody>
          <a:bodyPr/>
          <a:lstStyle/>
          <a:p>
            <a:pPr algn="ctr"/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B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I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L</a:t>
            </a:r>
            <a:r>
              <a:rPr lang="fr-FR" i="1" dirty="0">
                <a:solidFill>
                  <a:srgbClr val="EE3B23"/>
                </a:solidFill>
                <a:latin typeface="Arial"/>
                <a:cs typeface="Arial"/>
              </a:rPr>
              <a:t>AN</a:t>
            </a:r>
            <a:r>
              <a:rPr lang="fr-FR" i="1" spc="30" dirty="0">
                <a:solidFill>
                  <a:srgbClr val="EE3B23"/>
                </a:solidFill>
              </a:rPr>
              <a:t> </a:t>
            </a:r>
            <a:r>
              <a:rPr lang="fr-FR" i="1" spc="-5" dirty="0">
                <a:solidFill>
                  <a:srgbClr val="EE3B23"/>
                </a:solidFill>
                <a:latin typeface="Arial"/>
                <a:cs typeface="Arial"/>
              </a:rPr>
              <a:t>2019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-15246"/>
            <a:ext cx="2057400" cy="14548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fr-FR"/>
              <a:t>09 avril 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51ème assembléz générale ANPI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B8E0F-BE38-4C1C-90A1-C49B3200C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3205986"/>
            <a:ext cx="8020050" cy="1211417"/>
          </a:xfrm>
        </p:spPr>
        <p:txBody>
          <a:bodyPr anchor="ctr">
            <a:normAutofit/>
          </a:bodyPr>
          <a:lstStyle/>
          <a:p>
            <a:r>
              <a:rPr lang="fr-FR" sz="3508" dirty="0">
                <a:solidFill>
                  <a:schemeClr val="accent1">
                    <a:lumMod val="75000"/>
                  </a:schemeClr>
                </a:solidFill>
              </a:rPr>
              <a:t>Bilan des stages </a:t>
            </a:r>
            <a:br>
              <a:rPr lang="fr-FR" sz="3508" dirty="0">
                <a:solidFill>
                  <a:schemeClr val="bg2"/>
                </a:solidFill>
              </a:rPr>
            </a:br>
            <a:endParaRPr lang="fr-FR" sz="3508" dirty="0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613183-B691-4804-95C6-3FB8B0073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4713922"/>
            <a:ext cx="8020050" cy="668338"/>
          </a:xfrm>
        </p:spPr>
        <p:txBody>
          <a:bodyPr>
            <a:normAutofit/>
          </a:bodyPr>
          <a:lstStyle/>
          <a:p>
            <a:r>
              <a:rPr lang="fr-FR" sz="1579"/>
              <a:t>année 2019</a:t>
            </a:r>
          </a:p>
        </p:txBody>
      </p:sp>
    </p:spTree>
    <p:extLst>
      <p:ext uri="{BB962C8B-B14F-4D97-AF65-F5344CB8AC3E}">
        <p14:creationId xmlns:p14="http://schemas.microsoft.com/office/powerpoint/2010/main" val="277857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639E81-D9B7-4749-BEC1-125E4DDD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4BCA-C3CF-45C6-BC9F-F1316DFA077A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E7F32-2AFB-4022-A0A0-D81E0103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72504-D9F2-4A08-8EAE-0BFF356D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D68-EA35-4D82-AE24-405BB70CB62B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183A532-ADAD-46E8-BB02-EB531DA5F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18" y="770740"/>
            <a:ext cx="4065782" cy="6015029"/>
          </a:xfrm>
          <a:prstGeom prst="rect">
            <a:avLst/>
          </a:prstGeom>
          <a:effectLst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1A927B-4D9F-43FE-ADA7-7712CAF5C3D7}"/>
              </a:ext>
            </a:extLst>
          </p:cNvPr>
          <p:cNvSpPr txBox="1"/>
          <p:nvPr/>
        </p:nvSpPr>
        <p:spPr>
          <a:xfrm>
            <a:off x="4065800" y="2711450"/>
            <a:ext cx="646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RSFI </a:t>
            </a:r>
          </a:p>
          <a:p>
            <a:r>
              <a:rPr lang="fr-FR" sz="2400" dirty="0"/>
              <a:t>12 stages RSFI classiques (2 jours consécutifs)</a:t>
            </a:r>
          </a:p>
          <a:p>
            <a:r>
              <a:rPr lang="fr-FR" sz="2400" dirty="0"/>
              <a:t>3 SOS</a:t>
            </a:r>
          </a:p>
          <a:p>
            <a:r>
              <a:rPr lang="fr-FR" sz="2400" dirty="0"/>
              <a:t>2 modulaires</a:t>
            </a:r>
          </a:p>
          <a:p>
            <a:r>
              <a:rPr lang="fr-FR" sz="2400" dirty="0"/>
              <a:t>=&gt; 17 stages </a:t>
            </a:r>
          </a:p>
          <a:p>
            <a:r>
              <a:rPr lang="fr-FR" sz="2400" b="1" u="sng" dirty="0"/>
              <a:t>RSFE</a:t>
            </a:r>
          </a:p>
          <a:p>
            <a:r>
              <a:rPr lang="fr-FR" sz="2400" dirty="0"/>
              <a:t>7 stages</a:t>
            </a:r>
          </a:p>
        </p:txBody>
      </p:sp>
    </p:spTree>
    <p:extLst>
      <p:ext uri="{BB962C8B-B14F-4D97-AF65-F5344CB8AC3E}">
        <p14:creationId xmlns:p14="http://schemas.microsoft.com/office/powerpoint/2010/main" val="265821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1138</Words>
  <Application>Microsoft Office PowerPoint</Application>
  <PresentationFormat>Personnalisé</PresentationFormat>
  <Paragraphs>318</Paragraphs>
  <Slides>54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2" baseType="lpstr">
      <vt:lpstr>AR BLANCA</vt:lpstr>
      <vt:lpstr>Arial</vt:lpstr>
      <vt:lpstr>Arial Black</vt:lpstr>
      <vt:lpstr>Calibri</vt:lpstr>
      <vt:lpstr>Times New Roman</vt:lpstr>
      <vt:lpstr>Univers</vt:lpstr>
      <vt:lpstr>Wingdings</vt:lpstr>
      <vt:lpstr>Office Theme</vt:lpstr>
      <vt:lpstr>55ème ASSEMBLÉE GÉNÉRALE</vt:lpstr>
      <vt:lpstr>Présentation PowerPoint</vt:lpstr>
      <vt:lpstr>RAPPORT MORAL DU PRESIDENT</vt:lpstr>
      <vt:lpstr>BILAN 2019 </vt:lpstr>
      <vt:lpstr>BILAN 2019 </vt:lpstr>
      <vt:lpstr>BILAN 2019 </vt:lpstr>
      <vt:lpstr>BILAN 2019 </vt:lpstr>
      <vt:lpstr>Bilan des stages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2019 </vt:lpstr>
      <vt:lpstr>PERSPECTIVES 2019 - 2020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Budget de fonctionnement en équilibre</vt:lpstr>
      <vt:lpstr>Présentation PowerPoint</vt:lpstr>
      <vt:lpstr>Approbation du rapport moral Approbation du rapport financier</vt:lpstr>
      <vt:lpstr>Elections au  Conseil de direction  </vt:lpstr>
      <vt:lpstr>CD ACTUEL</vt:lpstr>
      <vt:lpstr>CD ACTUEL</vt:lpstr>
      <vt:lpstr>Elections au  Conseil de direction CANDIDATURES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55ème ASSEMBLÉE GÉNÉRALE</dc:title>
  <dc:creator>Lise</dc:creator>
  <cp:lastModifiedBy>Lise</cp:lastModifiedBy>
  <cp:revision>4</cp:revision>
  <dcterms:created xsi:type="dcterms:W3CDTF">2020-10-08T16:58:05Z</dcterms:created>
  <dcterms:modified xsi:type="dcterms:W3CDTF">2020-10-08T21:14:41Z</dcterms:modified>
</cp:coreProperties>
</file>